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6" r:id="rId1"/>
  </p:sldMasterIdLst>
  <p:notesMasterIdLst>
    <p:notesMasterId r:id="rId52"/>
  </p:notesMasterIdLst>
  <p:sldIdLst>
    <p:sldId id="256" r:id="rId2"/>
    <p:sldId id="578" r:id="rId3"/>
    <p:sldId id="275" r:id="rId4"/>
    <p:sldId id="274" r:id="rId5"/>
    <p:sldId id="258" r:id="rId6"/>
    <p:sldId id="260" r:id="rId7"/>
    <p:sldId id="261" r:id="rId8"/>
    <p:sldId id="579" r:id="rId9"/>
    <p:sldId id="411" r:id="rId10"/>
    <p:sldId id="483" r:id="rId11"/>
    <p:sldId id="264" r:id="rId12"/>
    <p:sldId id="584" r:id="rId13"/>
    <p:sldId id="547" r:id="rId14"/>
    <p:sldId id="543" r:id="rId15"/>
    <p:sldId id="551" r:id="rId16"/>
    <p:sldId id="542" r:id="rId17"/>
    <p:sldId id="501" r:id="rId18"/>
    <p:sldId id="266" r:id="rId19"/>
    <p:sldId id="288" r:id="rId20"/>
    <p:sldId id="577" r:id="rId21"/>
    <p:sldId id="292" r:id="rId22"/>
    <p:sldId id="287" r:id="rId23"/>
    <p:sldId id="290" r:id="rId24"/>
    <p:sldId id="289" r:id="rId25"/>
    <p:sldId id="268" r:id="rId26"/>
    <p:sldId id="293" r:id="rId27"/>
    <p:sldId id="559" r:id="rId28"/>
    <p:sldId id="564" r:id="rId29"/>
    <p:sldId id="571" r:id="rId30"/>
    <p:sldId id="565" r:id="rId31"/>
    <p:sldId id="568" r:id="rId32"/>
    <p:sldId id="569" r:id="rId33"/>
    <p:sldId id="581" r:id="rId34"/>
    <p:sldId id="567" r:id="rId35"/>
    <p:sldId id="267" r:id="rId36"/>
    <p:sldId id="273" r:id="rId37"/>
    <p:sldId id="272" r:id="rId38"/>
    <p:sldId id="583" r:id="rId39"/>
    <p:sldId id="587" r:id="rId40"/>
    <p:sldId id="265" r:id="rId41"/>
    <p:sldId id="270" r:id="rId42"/>
    <p:sldId id="277" r:id="rId43"/>
    <p:sldId id="284" r:id="rId44"/>
    <p:sldId id="285" r:id="rId45"/>
    <p:sldId id="286" r:id="rId46"/>
    <p:sldId id="283" r:id="rId47"/>
    <p:sldId id="585" r:id="rId48"/>
    <p:sldId id="589" r:id="rId49"/>
    <p:sldId id="276" r:id="rId50"/>
    <p:sldId id="588"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1"/>
    <p:restoredTop sz="95833"/>
  </p:normalViewPr>
  <p:slideViewPr>
    <p:cSldViewPr snapToGrid="0" snapToObjects="1">
      <p:cViewPr>
        <p:scale>
          <a:sx n="121" d="100"/>
          <a:sy n="121" d="100"/>
        </p:scale>
        <p:origin x="144"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E20955-34B5-604F-ABBF-5DF3C2543B89}"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22C18C02-C22E-6249-BC06-FD1B3C31041D}">
      <dgm:prSet phldrT="[Text]"/>
      <dgm:spPr/>
      <dgm:t>
        <a:bodyPr/>
        <a:lstStyle/>
        <a:p>
          <a:r>
            <a:rPr lang="en-US" u="sng" dirty="0"/>
            <a:t>Behave</a:t>
          </a:r>
        </a:p>
      </dgm:t>
    </dgm:pt>
    <dgm:pt modelId="{B8A41BFA-519A-B747-8C56-5CFC79253981}" type="parTrans" cxnId="{A539DCD4-C084-DF48-9BB1-CE99E625D418}">
      <dgm:prSet/>
      <dgm:spPr/>
      <dgm:t>
        <a:bodyPr/>
        <a:lstStyle/>
        <a:p>
          <a:endParaRPr lang="en-US"/>
        </a:p>
      </dgm:t>
    </dgm:pt>
    <dgm:pt modelId="{13153CCB-2416-A448-8412-96D5FD6BFB0E}" type="sibTrans" cxnId="{A539DCD4-C084-DF48-9BB1-CE99E625D418}">
      <dgm:prSet/>
      <dgm:spPr/>
      <dgm:t>
        <a:bodyPr/>
        <a:lstStyle/>
        <a:p>
          <a:endParaRPr lang="en-US"/>
        </a:p>
      </dgm:t>
    </dgm:pt>
    <dgm:pt modelId="{FC2E0897-DA26-1843-AB9A-EFB412813830}">
      <dgm:prSet phldrT="[Text]"/>
      <dgm:spPr/>
      <dgm:t>
        <a:bodyPr/>
        <a:lstStyle/>
        <a:p>
          <a:r>
            <a:rPr lang="en-US" u="sng" dirty="0"/>
            <a:t>Observe outcome</a:t>
          </a:r>
        </a:p>
      </dgm:t>
    </dgm:pt>
    <dgm:pt modelId="{FDEFCF61-BB53-244C-96BD-89D0401E53FD}" type="parTrans" cxnId="{4FC3B0C5-CEFB-E243-BA98-86EA54B04C38}">
      <dgm:prSet/>
      <dgm:spPr/>
      <dgm:t>
        <a:bodyPr/>
        <a:lstStyle/>
        <a:p>
          <a:endParaRPr lang="en-US"/>
        </a:p>
      </dgm:t>
    </dgm:pt>
    <dgm:pt modelId="{F5800375-CCFA-1840-A87C-9C0F05FD65F3}" type="sibTrans" cxnId="{4FC3B0C5-CEFB-E243-BA98-86EA54B04C38}">
      <dgm:prSet/>
      <dgm:spPr/>
      <dgm:t>
        <a:bodyPr/>
        <a:lstStyle/>
        <a:p>
          <a:endParaRPr lang="en-US"/>
        </a:p>
      </dgm:t>
    </dgm:pt>
    <dgm:pt modelId="{1AA588C5-0389-5440-A148-FB1FB9FAC23D}">
      <dgm:prSet phldrT="[Text]"/>
      <dgm:spPr/>
      <dgm:t>
        <a:bodyPr/>
        <a:lstStyle/>
        <a:p>
          <a:pPr algn="ctr"/>
          <a:r>
            <a:rPr lang="en-US" b="1" u="sng" dirty="0"/>
            <a:t>Respond</a:t>
          </a:r>
        </a:p>
        <a:p>
          <a:pPr algn="ctr"/>
          <a:r>
            <a:rPr lang="en-US" b="1" dirty="0"/>
            <a:t>1. </a:t>
          </a:r>
          <a:r>
            <a:rPr lang="en-US" b="0" dirty="0"/>
            <a:t>Self Compassion </a:t>
          </a:r>
        </a:p>
        <a:p>
          <a:pPr algn="ctr"/>
          <a:r>
            <a:rPr lang="en-US" dirty="0"/>
            <a:t>2. Make a Repair (if  appropriate)</a:t>
          </a:r>
        </a:p>
      </dgm:t>
    </dgm:pt>
    <dgm:pt modelId="{7D782605-365E-2C44-A90B-AF7184292A8F}" type="parTrans" cxnId="{505C4E9F-C70F-1E48-A9F0-CC247A761481}">
      <dgm:prSet/>
      <dgm:spPr/>
      <dgm:t>
        <a:bodyPr/>
        <a:lstStyle/>
        <a:p>
          <a:endParaRPr lang="en-US"/>
        </a:p>
      </dgm:t>
    </dgm:pt>
    <dgm:pt modelId="{01516D8A-A21B-7D41-BB54-A7B0069BB2F1}" type="sibTrans" cxnId="{505C4E9F-C70F-1E48-A9F0-CC247A761481}">
      <dgm:prSet/>
      <dgm:spPr/>
      <dgm:t>
        <a:bodyPr/>
        <a:lstStyle/>
        <a:p>
          <a:endParaRPr lang="en-US"/>
        </a:p>
      </dgm:t>
    </dgm:pt>
    <dgm:pt modelId="{47C25148-9B7D-7443-B5F1-467526EDB705}">
      <dgm:prSet phldrT="[Text]"/>
      <dgm:spPr/>
      <dgm:t>
        <a:bodyPr/>
        <a:lstStyle/>
        <a:p>
          <a:r>
            <a:rPr lang="en-US" u="sng" dirty="0"/>
            <a:t>Choose Again</a:t>
          </a:r>
        </a:p>
        <a:p>
          <a:r>
            <a:rPr lang="en-US" dirty="0"/>
            <a:t>The Next Right Thing</a:t>
          </a:r>
        </a:p>
      </dgm:t>
    </dgm:pt>
    <dgm:pt modelId="{947329D0-E48B-F04F-9E01-674E28F6E617}" type="parTrans" cxnId="{77D88BDF-5758-2248-A72D-AD40FAAF91A1}">
      <dgm:prSet/>
      <dgm:spPr/>
      <dgm:t>
        <a:bodyPr/>
        <a:lstStyle/>
        <a:p>
          <a:endParaRPr lang="en-US"/>
        </a:p>
      </dgm:t>
    </dgm:pt>
    <dgm:pt modelId="{EDD68F3C-BCEE-0F41-9B1D-75478112131B}" type="sibTrans" cxnId="{77D88BDF-5758-2248-A72D-AD40FAAF91A1}">
      <dgm:prSet/>
      <dgm:spPr/>
      <dgm:t>
        <a:bodyPr/>
        <a:lstStyle/>
        <a:p>
          <a:endParaRPr lang="en-US"/>
        </a:p>
      </dgm:t>
    </dgm:pt>
    <dgm:pt modelId="{42F6B3C4-B3F9-D748-862A-79E8EC96CADB}" type="pres">
      <dgm:prSet presAssocID="{66E20955-34B5-604F-ABBF-5DF3C2543B89}" presName="cycle" presStyleCnt="0">
        <dgm:presLayoutVars>
          <dgm:dir/>
          <dgm:resizeHandles val="exact"/>
        </dgm:presLayoutVars>
      </dgm:prSet>
      <dgm:spPr/>
    </dgm:pt>
    <dgm:pt modelId="{22869B31-D0EF-3043-9618-28138362D540}" type="pres">
      <dgm:prSet presAssocID="{22C18C02-C22E-6249-BC06-FD1B3C31041D}" presName="node" presStyleLbl="node1" presStyleIdx="0" presStyleCnt="4" custScaleY="80999" custRadScaleRad="89267" custRadScaleInc="-1693">
        <dgm:presLayoutVars>
          <dgm:bulletEnabled val="1"/>
        </dgm:presLayoutVars>
      </dgm:prSet>
      <dgm:spPr/>
    </dgm:pt>
    <dgm:pt modelId="{ACDCE394-7A65-264E-91F2-CD5AFB9A9285}" type="pres">
      <dgm:prSet presAssocID="{22C18C02-C22E-6249-BC06-FD1B3C31041D}" presName="spNode" presStyleCnt="0"/>
      <dgm:spPr/>
    </dgm:pt>
    <dgm:pt modelId="{2D9512BB-C39B-074E-A736-01A0893FFB4E}" type="pres">
      <dgm:prSet presAssocID="{13153CCB-2416-A448-8412-96D5FD6BFB0E}" presName="sibTrans" presStyleLbl="sibTrans1D1" presStyleIdx="0" presStyleCnt="4"/>
      <dgm:spPr/>
    </dgm:pt>
    <dgm:pt modelId="{672FD1AE-82B2-D144-9B89-330A4C039792}" type="pres">
      <dgm:prSet presAssocID="{FC2E0897-DA26-1843-AB9A-EFB412813830}" presName="node" presStyleLbl="node1" presStyleIdx="1" presStyleCnt="4" custScaleX="106573" custRadScaleRad="114039" custRadScaleInc="-26228">
        <dgm:presLayoutVars>
          <dgm:bulletEnabled val="1"/>
        </dgm:presLayoutVars>
      </dgm:prSet>
      <dgm:spPr/>
    </dgm:pt>
    <dgm:pt modelId="{260239AD-A650-9543-8F5C-7DCDDF3CF1E4}" type="pres">
      <dgm:prSet presAssocID="{FC2E0897-DA26-1843-AB9A-EFB412813830}" presName="spNode" presStyleCnt="0"/>
      <dgm:spPr/>
    </dgm:pt>
    <dgm:pt modelId="{0E66842E-D067-D141-A84C-DC28327C11BB}" type="pres">
      <dgm:prSet presAssocID="{F5800375-CCFA-1840-A87C-9C0F05FD65F3}" presName="sibTrans" presStyleLbl="sibTrans1D1" presStyleIdx="1" presStyleCnt="4"/>
      <dgm:spPr/>
    </dgm:pt>
    <dgm:pt modelId="{C6617D2C-B918-6C48-BF78-F4B6383459AF}" type="pres">
      <dgm:prSet presAssocID="{1AA588C5-0389-5440-A148-FB1FB9FAC23D}" presName="node" presStyleLbl="node1" presStyleIdx="2" presStyleCnt="4" custScaleX="172725" custScaleY="129022" custRadScaleRad="83593" custRadScaleInc="1808">
        <dgm:presLayoutVars>
          <dgm:bulletEnabled val="1"/>
        </dgm:presLayoutVars>
      </dgm:prSet>
      <dgm:spPr/>
    </dgm:pt>
    <dgm:pt modelId="{052C94B4-4170-7A4B-8C7D-35F8FB9A5102}" type="pres">
      <dgm:prSet presAssocID="{1AA588C5-0389-5440-A148-FB1FB9FAC23D}" presName="spNode" presStyleCnt="0"/>
      <dgm:spPr/>
    </dgm:pt>
    <dgm:pt modelId="{C1DD31E2-5306-D147-939F-F860BD76F937}" type="pres">
      <dgm:prSet presAssocID="{01516D8A-A21B-7D41-BB54-A7B0069BB2F1}" presName="sibTrans" presStyleLbl="sibTrans1D1" presStyleIdx="2" presStyleCnt="4"/>
      <dgm:spPr/>
    </dgm:pt>
    <dgm:pt modelId="{5ADB233A-FDFE-DF40-BFD1-2326522BF8A3}" type="pres">
      <dgm:prSet presAssocID="{47C25148-9B7D-7443-B5F1-467526EDB705}" presName="node" presStyleLbl="node1" presStyleIdx="3" presStyleCnt="4" custScaleX="103634" custRadScaleRad="109371" custRadScaleInc="21081">
        <dgm:presLayoutVars>
          <dgm:bulletEnabled val="1"/>
        </dgm:presLayoutVars>
      </dgm:prSet>
      <dgm:spPr/>
    </dgm:pt>
    <dgm:pt modelId="{24BA1DC9-833F-C249-B8BC-620AD3234E14}" type="pres">
      <dgm:prSet presAssocID="{47C25148-9B7D-7443-B5F1-467526EDB705}" presName="spNode" presStyleCnt="0"/>
      <dgm:spPr/>
    </dgm:pt>
    <dgm:pt modelId="{8D786E48-4C00-F04E-A58A-BBD7D3D081E3}" type="pres">
      <dgm:prSet presAssocID="{EDD68F3C-BCEE-0F41-9B1D-75478112131B}" presName="sibTrans" presStyleLbl="sibTrans1D1" presStyleIdx="3" presStyleCnt="4"/>
      <dgm:spPr/>
    </dgm:pt>
  </dgm:ptLst>
  <dgm:cxnLst>
    <dgm:cxn modelId="{6762C708-D9B3-0F4F-9262-E93627B71032}" type="presOf" srcId="{1AA588C5-0389-5440-A148-FB1FB9FAC23D}" destId="{C6617D2C-B918-6C48-BF78-F4B6383459AF}" srcOrd="0" destOrd="0" presId="urn:microsoft.com/office/officeart/2005/8/layout/cycle6"/>
    <dgm:cxn modelId="{C15E3249-650F-D54B-9E32-F9DB876C6D51}" type="presOf" srcId="{FC2E0897-DA26-1843-AB9A-EFB412813830}" destId="{672FD1AE-82B2-D144-9B89-330A4C039792}" srcOrd="0" destOrd="0" presId="urn:microsoft.com/office/officeart/2005/8/layout/cycle6"/>
    <dgm:cxn modelId="{9D8EB34A-806A-2749-A80B-D7E8BD7FD08D}" type="presOf" srcId="{F5800375-CCFA-1840-A87C-9C0F05FD65F3}" destId="{0E66842E-D067-D141-A84C-DC28327C11BB}" srcOrd="0" destOrd="0" presId="urn:microsoft.com/office/officeart/2005/8/layout/cycle6"/>
    <dgm:cxn modelId="{AE828774-F442-504D-954E-AD7AD8A5F2AB}" type="presOf" srcId="{22C18C02-C22E-6249-BC06-FD1B3C31041D}" destId="{22869B31-D0EF-3043-9618-28138362D540}" srcOrd="0" destOrd="0" presId="urn:microsoft.com/office/officeart/2005/8/layout/cycle6"/>
    <dgm:cxn modelId="{505C4E9F-C70F-1E48-A9F0-CC247A761481}" srcId="{66E20955-34B5-604F-ABBF-5DF3C2543B89}" destId="{1AA588C5-0389-5440-A148-FB1FB9FAC23D}" srcOrd="2" destOrd="0" parTransId="{7D782605-365E-2C44-A90B-AF7184292A8F}" sibTransId="{01516D8A-A21B-7D41-BB54-A7B0069BB2F1}"/>
    <dgm:cxn modelId="{94698DB2-875B-4749-8EAB-45057BAE4D0A}" type="presOf" srcId="{01516D8A-A21B-7D41-BB54-A7B0069BB2F1}" destId="{C1DD31E2-5306-D147-939F-F860BD76F937}" srcOrd="0" destOrd="0" presId="urn:microsoft.com/office/officeart/2005/8/layout/cycle6"/>
    <dgm:cxn modelId="{72BE5DB5-E9AC-FE49-A195-062D126260E8}" type="presOf" srcId="{13153CCB-2416-A448-8412-96D5FD6BFB0E}" destId="{2D9512BB-C39B-074E-A736-01A0893FFB4E}" srcOrd="0" destOrd="0" presId="urn:microsoft.com/office/officeart/2005/8/layout/cycle6"/>
    <dgm:cxn modelId="{4FC3B0C5-CEFB-E243-BA98-86EA54B04C38}" srcId="{66E20955-34B5-604F-ABBF-5DF3C2543B89}" destId="{FC2E0897-DA26-1843-AB9A-EFB412813830}" srcOrd="1" destOrd="0" parTransId="{FDEFCF61-BB53-244C-96BD-89D0401E53FD}" sibTransId="{F5800375-CCFA-1840-A87C-9C0F05FD65F3}"/>
    <dgm:cxn modelId="{A539DCD4-C084-DF48-9BB1-CE99E625D418}" srcId="{66E20955-34B5-604F-ABBF-5DF3C2543B89}" destId="{22C18C02-C22E-6249-BC06-FD1B3C31041D}" srcOrd="0" destOrd="0" parTransId="{B8A41BFA-519A-B747-8C56-5CFC79253981}" sibTransId="{13153CCB-2416-A448-8412-96D5FD6BFB0E}"/>
    <dgm:cxn modelId="{77D88BDF-5758-2248-A72D-AD40FAAF91A1}" srcId="{66E20955-34B5-604F-ABBF-5DF3C2543B89}" destId="{47C25148-9B7D-7443-B5F1-467526EDB705}" srcOrd="3" destOrd="0" parTransId="{947329D0-E48B-F04F-9E01-674E28F6E617}" sibTransId="{EDD68F3C-BCEE-0F41-9B1D-75478112131B}"/>
    <dgm:cxn modelId="{FB7C11E6-6B64-1F4D-AA33-7D8591FE4E1F}" type="presOf" srcId="{47C25148-9B7D-7443-B5F1-467526EDB705}" destId="{5ADB233A-FDFE-DF40-BFD1-2326522BF8A3}" srcOrd="0" destOrd="0" presId="urn:microsoft.com/office/officeart/2005/8/layout/cycle6"/>
    <dgm:cxn modelId="{613D9BE9-E256-804B-8034-E5C67FE4C621}" type="presOf" srcId="{EDD68F3C-BCEE-0F41-9B1D-75478112131B}" destId="{8D786E48-4C00-F04E-A58A-BBD7D3D081E3}" srcOrd="0" destOrd="0" presId="urn:microsoft.com/office/officeart/2005/8/layout/cycle6"/>
    <dgm:cxn modelId="{C6EF76ED-BF32-5545-ACB8-7C983B2B6742}" type="presOf" srcId="{66E20955-34B5-604F-ABBF-5DF3C2543B89}" destId="{42F6B3C4-B3F9-D748-862A-79E8EC96CADB}" srcOrd="0" destOrd="0" presId="urn:microsoft.com/office/officeart/2005/8/layout/cycle6"/>
    <dgm:cxn modelId="{F8BBAE6C-A5A9-BF45-A9BA-A57DE084A0C7}" type="presParOf" srcId="{42F6B3C4-B3F9-D748-862A-79E8EC96CADB}" destId="{22869B31-D0EF-3043-9618-28138362D540}" srcOrd="0" destOrd="0" presId="urn:microsoft.com/office/officeart/2005/8/layout/cycle6"/>
    <dgm:cxn modelId="{9BF34926-93D2-CF4B-BBF2-2AD6C6F74362}" type="presParOf" srcId="{42F6B3C4-B3F9-D748-862A-79E8EC96CADB}" destId="{ACDCE394-7A65-264E-91F2-CD5AFB9A9285}" srcOrd="1" destOrd="0" presId="urn:microsoft.com/office/officeart/2005/8/layout/cycle6"/>
    <dgm:cxn modelId="{D94E85D4-E08A-4246-A41C-A2D88A9D652D}" type="presParOf" srcId="{42F6B3C4-B3F9-D748-862A-79E8EC96CADB}" destId="{2D9512BB-C39B-074E-A736-01A0893FFB4E}" srcOrd="2" destOrd="0" presId="urn:microsoft.com/office/officeart/2005/8/layout/cycle6"/>
    <dgm:cxn modelId="{7569F66D-8B19-034B-8B54-7613D6EECA45}" type="presParOf" srcId="{42F6B3C4-B3F9-D748-862A-79E8EC96CADB}" destId="{672FD1AE-82B2-D144-9B89-330A4C039792}" srcOrd="3" destOrd="0" presId="urn:microsoft.com/office/officeart/2005/8/layout/cycle6"/>
    <dgm:cxn modelId="{36EE9D88-3657-5944-AB4B-EC1A640477AF}" type="presParOf" srcId="{42F6B3C4-B3F9-D748-862A-79E8EC96CADB}" destId="{260239AD-A650-9543-8F5C-7DCDDF3CF1E4}" srcOrd="4" destOrd="0" presId="urn:microsoft.com/office/officeart/2005/8/layout/cycle6"/>
    <dgm:cxn modelId="{D1C5EAE5-2DD0-404E-BFC2-2396B5E2AF19}" type="presParOf" srcId="{42F6B3C4-B3F9-D748-862A-79E8EC96CADB}" destId="{0E66842E-D067-D141-A84C-DC28327C11BB}" srcOrd="5" destOrd="0" presId="urn:microsoft.com/office/officeart/2005/8/layout/cycle6"/>
    <dgm:cxn modelId="{AE59220B-A0C1-1342-9EF6-85AA2C42B0CE}" type="presParOf" srcId="{42F6B3C4-B3F9-D748-862A-79E8EC96CADB}" destId="{C6617D2C-B918-6C48-BF78-F4B6383459AF}" srcOrd="6" destOrd="0" presId="urn:microsoft.com/office/officeart/2005/8/layout/cycle6"/>
    <dgm:cxn modelId="{1851B496-8767-2841-980A-B5273A4974D1}" type="presParOf" srcId="{42F6B3C4-B3F9-D748-862A-79E8EC96CADB}" destId="{052C94B4-4170-7A4B-8C7D-35F8FB9A5102}" srcOrd="7" destOrd="0" presId="urn:microsoft.com/office/officeart/2005/8/layout/cycle6"/>
    <dgm:cxn modelId="{EEF70367-B610-4548-B790-B410927613A2}" type="presParOf" srcId="{42F6B3C4-B3F9-D748-862A-79E8EC96CADB}" destId="{C1DD31E2-5306-D147-939F-F860BD76F937}" srcOrd="8" destOrd="0" presId="urn:microsoft.com/office/officeart/2005/8/layout/cycle6"/>
    <dgm:cxn modelId="{0DAF945F-608C-C34A-805E-F7E848005EDC}" type="presParOf" srcId="{42F6B3C4-B3F9-D748-862A-79E8EC96CADB}" destId="{5ADB233A-FDFE-DF40-BFD1-2326522BF8A3}" srcOrd="9" destOrd="0" presId="urn:microsoft.com/office/officeart/2005/8/layout/cycle6"/>
    <dgm:cxn modelId="{EE32E518-19CB-0045-A9C2-3992FEC26FDD}" type="presParOf" srcId="{42F6B3C4-B3F9-D748-862A-79E8EC96CADB}" destId="{24BA1DC9-833F-C249-B8BC-620AD3234E14}" srcOrd="10" destOrd="0" presId="urn:microsoft.com/office/officeart/2005/8/layout/cycle6"/>
    <dgm:cxn modelId="{51702B7D-DE74-464F-87F4-E66AA253C5B5}" type="presParOf" srcId="{42F6B3C4-B3F9-D748-862A-79E8EC96CADB}" destId="{8D786E48-4C00-F04E-A58A-BBD7D3D081E3}"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FE9654-2C50-3847-8FAD-DFD930098CC1}"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US"/>
        </a:p>
      </dgm:t>
    </dgm:pt>
    <dgm:pt modelId="{7565BDB8-C02D-ED45-8E95-BE9DE46C37AF}">
      <dgm:prSet phldrT="[Text]"/>
      <dgm:spPr/>
      <dgm:t>
        <a:bodyPr/>
        <a:lstStyle/>
        <a:p>
          <a:r>
            <a:rPr lang="en-US" b="0" dirty="0">
              <a:solidFill>
                <a:schemeClr val="bg1"/>
              </a:solidFill>
            </a:rPr>
            <a:t>Shared Humanity and Self-Compassion </a:t>
          </a:r>
        </a:p>
      </dgm:t>
    </dgm:pt>
    <dgm:pt modelId="{062E1DF8-ACB2-9F48-A057-C12A26D75778}" type="parTrans" cxnId="{3114D081-3773-CC49-AD32-A5F9E6E804E3}">
      <dgm:prSet/>
      <dgm:spPr/>
      <dgm:t>
        <a:bodyPr/>
        <a:lstStyle/>
        <a:p>
          <a:endParaRPr lang="en-US"/>
        </a:p>
      </dgm:t>
    </dgm:pt>
    <dgm:pt modelId="{4AEA63E7-4600-4C4C-87BD-A7EEC0996896}" type="sibTrans" cxnId="{3114D081-3773-CC49-AD32-A5F9E6E804E3}">
      <dgm:prSet/>
      <dgm:spPr/>
      <dgm:t>
        <a:bodyPr/>
        <a:lstStyle/>
        <a:p>
          <a:endParaRPr lang="en-US"/>
        </a:p>
      </dgm:t>
    </dgm:pt>
    <dgm:pt modelId="{DB107AA0-0BEA-304F-939C-2EF53CB1394B}">
      <dgm:prSet phldrT="[Text]"/>
      <dgm:spPr/>
      <dgm:t>
        <a:bodyPr/>
        <a:lstStyle/>
        <a:p>
          <a:r>
            <a:rPr lang="en-US" b="0" dirty="0">
              <a:solidFill>
                <a:schemeClr val="bg1"/>
              </a:solidFill>
            </a:rPr>
            <a:t>Honoring our emotional experiences</a:t>
          </a:r>
        </a:p>
      </dgm:t>
    </dgm:pt>
    <dgm:pt modelId="{C708DB7C-EE21-F842-A614-79697CDAB658}" type="parTrans" cxnId="{9E9C1032-A831-EF4C-BBAF-EA3132BF73BC}">
      <dgm:prSet/>
      <dgm:spPr/>
      <dgm:t>
        <a:bodyPr/>
        <a:lstStyle/>
        <a:p>
          <a:endParaRPr lang="en-US"/>
        </a:p>
      </dgm:t>
    </dgm:pt>
    <dgm:pt modelId="{E7D35E45-1B55-9D47-8D9D-70C459F6BB78}" type="sibTrans" cxnId="{9E9C1032-A831-EF4C-BBAF-EA3132BF73BC}">
      <dgm:prSet/>
      <dgm:spPr/>
      <dgm:t>
        <a:bodyPr/>
        <a:lstStyle/>
        <a:p>
          <a:endParaRPr lang="en-US"/>
        </a:p>
      </dgm:t>
    </dgm:pt>
    <dgm:pt modelId="{71057C95-23F5-7949-BAC9-235D6DC5D769}">
      <dgm:prSet phldrT="[Text]"/>
      <dgm:spPr/>
      <dgm:t>
        <a:bodyPr/>
        <a:lstStyle/>
        <a:p>
          <a:r>
            <a:rPr lang="en-US" b="0" dirty="0">
              <a:solidFill>
                <a:schemeClr val="bg1"/>
              </a:solidFill>
            </a:rPr>
            <a:t>Flexibility in values expression </a:t>
          </a:r>
        </a:p>
      </dgm:t>
    </dgm:pt>
    <dgm:pt modelId="{6EE59D2F-AF81-914D-8A84-6B65A74FD2B4}" type="parTrans" cxnId="{98A5D149-1697-AB47-8971-4A507D46135A}">
      <dgm:prSet/>
      <dgm:spPr/>
      <dgm:t>
        <a:bodyPr/>
        <a:lstStyle/>
        <a:p>
          <a:endParaRPr lang="en-US"/>
        </a:p>
      </dgm:t>
    </dgm:pt>
    <dgm:pt modelId="{B5477E2A-34EC-A04B-AA84-DE4567ED9EDE}" type="sibTrans" cxnId="{98A5D149-1697-AB47-8971-4A507D46135A}">
      <dgm:prSet/>
      <dgm:spPr/>
      <dgm:t>
        <a:bodyPr/>
        <a:lstStyle/>
        <a:p>
          <a:endParaRPr lang="en-US"/>
        </a:p>
      </dgm:t>
    </dgm:pt>
    <dgm:pt modelId="{8F457676-AB51-3545-8B3C-01D506C0CEF8}">
      <dgm:prSet phldrT="[Text]"/>
      <dgm:spPr/>
      <dgm:t>
        <a:bodyPr/>
        <a:lstStyle/>
        <a:p>
          <a:r>
            <a:rPr lang="en-US" b="0" dirty="0">
              <a:solidFill>
                <a:schemeClr val="bg1"/>
              </a:solidFill>
            </a:rPr>
            <a:t>Embrace new values-guided actions</a:t>
          </a:r>
        </a:p>
      </dgm:t>
    </dgm:pt>
    <dgm:pt modelId="{5306EECD-FE8D-6345-B3D9-45DB19B10BBC}" type="parTrans" cxnId="{B6F00603-922E-2943-9A44-9476C0F635B1}">
      <dgm:prSet/>
      <dgm:spPr/>
      <dgm:t>
        <a:bodyPr/>
        <a:lstStyle/>
        <a:p>
          <a:endParaRPr lang="en-US"/>
        </a:p>
      </dgm:t>
    </dgm:pt>
    <dgm:pt modelId="{DB9354EE-5258-7144-9B7C-EA6130373C04}" type="sibTrans" cxnId="{B6F00603-922E-2943-9A44-9476C0F635B1}">
      <dgm:prSet/>
      <dgm:spPr/>
      <dgm:t>
        <a:bodyPr/>
        <a:lstStyle/>
        <a:p>
          <a:endParaRPr lang="en-US"/>
        </a:p>
      </dgm:t>
    </dgm:pt>
    <dgm:pt modelId="{F8E4888F-BCDE-364C-9457-8C8CDA0CFBD4}" type="pres">
      <dgm:prSet presAssocID="{50FE9654-2C50-3847-8FAD-DFD930098CC1}" presName="matrix" presStyleCnt="0">
        <dgm:presLayoutVars>
          <dgm:chMax val="1"/>
          <dgm:dir/>
          <dgm:resizeHandles val="exact"/>
        </dgm:presLayoutVars>
      </dgm:prSet>
      <dgm:spPr/>
    </dgm:pt>
    <dgm:pt modelId="{0819B8F7-92A2-5141-BEC2-43A65B8921FD}" type="pres">
      <dgm:prSet presAssocID="{50FE9654-2C50-3847-8FAD-DFD930098CC1}" presName="diamond" presStyleLbl="bgShp" presStyleIdx="0" presStyleCnt="1"/>
      <dgm:spPr/>
    </dgm:pt>
    <dgm:pt modelId="{64EE11DE-FE5B-FB4D-9A7B-FD5A47CA25D1}" type="pres">
      <dgm:prSet presAssocID="{50FE9654-2C50-3847-8FAD-DFD930098CC1}" presName="quad1" presStyleLbl="node1" presStyleIdx="0" presStyleCnt="4">
        <dgm:presLayoutVars>
          <dgm:chMax val="0"/>
          <dgm:chPref val="0"/>
          <dgm:bulletEnabled val="1"/>
        </dgm:presLayoutVars>
      </dgm:prSet>
      <dgm:spPr/>
    </dgm:pt>
    <dgm:pt modelId="{D27A3763-5A24-CC44-91B3-35B3E8F51992}" type="pres">
      <dgm:prSet presAssocID="{50FE9654-2C50-3847-8FAD-DFD930098CC1}" presName="quad2" presStyleLbl="node1" presStyleIdx="1" presStyleCnt="4">
        <dgm:presLayoutVars>
          <dgm:chMax val="0"/>
          <dgm:chPref val="0"/>
          <dgm:bulletEnabled val="1"/>
        </dgm:presLayoutVars>
      </dgm:prSet>
      <dgm:spPr/>
    </dgm:pt>
    <dgm:pt modelId="{B5222FBE-5E32-0F41-BDCB-A86DA3138A15}" type="pres">
      <dgm:prSet presAssocID="{50FE9654-2C50-3847-8FAD-DFD930098CC1}" presName="quad3" presStyleLbl="node1" presStyleIdx="2" presStyleCnt="4">
        <dgm:presLayoutVars>
          <dgm:chMax val="0"/>
          <dgm:chPref val="0"/>
          <dgm:bulletEnabled val="1"/>
        </dgm:presLayoutVars>
      </dgm:prSet>
      <dgm:spPr/>
    </dgm:pt>
    <dgm:pt modelId="{E8F20C47-AEB7-9B47-8C96-76E3B4BBBEDF}" type="pres">
      <dgm:prSet presAssocID="{50FE9654-2C50-3847-8FAD-DFD930098CC1}" presName="quad4" presStyleLbl="node1" presStyleIdx="3" presStyleCnt="4">
        <dgm:presLayoutVars>
          <dgm:chMax val="0"/>
          <dgm:chPref val="0"/>
          <dgm:bulletEnabled val="1"/>
        </dgm:presLayoutVars>
      </dgm:prSet>
      <dgm:spPr/>
    </dgm:pt>
  </dgm:ptLst>
  <dgm:cxnLst>
    <dgm:cxn modelId="{B6F00603-922E-2943-9A44-9476C0F635B1}" srcId="{50FE9654-2C50-3847-8FAD-DFD930098CC1}" destId="{8F457676-AB51-3545-8B3C-01D506C0CEF8}" srcOrd="2" destOrd="0" parTransId="{5306EECD-FE8D-6345-B3D9-45DB19B10BBC}" sibTransId="{DB9354EE-5258-7144-9B7C-EA6130373C04}"/>
    <dgm:cxn modelId="{9E9C1032-A831-EF4C-BBAF-EA3132BF73BC}" srcId="{50FE9654-2C50-3847-8FAD-DFD930098CC1}" destId="{DB107AA0-0BEA-304F-939C-2EF53CB1394B}" srcOrd="0" destOrd="0" parTransId="{C708DB7C-EE21-F842-A614-79697CDAB658}" sibTransId="{E7D35E45-1B55-9D47-8D9D-70C459F6BB78}"/>
    <dgm:cxn modelId="{98A5D149-1697-AB47-8971-4A507D46135A}" srcId="{50FE9654-2C50-3847-8FAD-DFD930098CC1}" destId="{71057C95-23F5-7949-BAC9-235D6DC5D769}" srcOrd="1" destOrd="0" parTransId="{6EE59D2F-AF81-914D-8A84-6B65A74FD2B4}" sibTransId="{B5477E2A-34EC-A04B-AA84-DE4567ED9EDE}"/>
    <dgm:cxn modelId="{F108525E-EADC-A745-871E-C3A5EBDE0D79}" type="presOf" srcId="{7565BDB8-C02D-ED45-8E95-BE9DE46C37AF}" destId="{E8F20C47-AEB7-9B47-8C96-76E3B4BBBEDF}" srcOrd="0" destOrd="0" presId="urn:microsoft.com/office/officeart/2005/8/layout/matrix3"/>
    <dgm:cxn modelId="{3114D081-3773-CC49-AD32-A5F9E6E804E3}" srcId="{50FE9654-2C50-3847-8FAD-DFD930098CC1}" destId="{7565BDB8-C02D-ED45-8E95-BE9DE46C37AF}" srcOrd="3" destOrd="0" parTransId="{062E1DF8-ACB2-9F48-A057-C12A26D75778}" sibTransId="{4AEA63E7-4600-4C4C-87BD-A7EEC0996896}"/>
    <dgm:cxn modelId="{388D9688-A0D4-5D4D-BBBF-ED3B39260F64}" type="presOf" srcId="{DB107AA0-0BEA-304F-939C-2EF53CB1394B}" destId="{64EE11DE-FE5B-FB4D-9A7B-FD5A47CA25D1}" srcOrd="0" destOrd="0" presId="urn:microsoft.com/office/officeart/2005/8/layout/matrix3"/>
    <dgm:cxn modelId="{D92604A5-4EDE-8F4E-BCE5-B2955B10A0C5}" type="presOf" srcId="{50FE9654-2C50-3847-8FAD-DFD930098CC1}" destId="{F8E4888F-BCDE-364C-9457-8C8CDA0CFBD4}" srcOrd="0" destOrd="0" presId="urn:microsoft.com/office/officeart/2005/8/layout/matrix3"/>
    <dgm:cxn modelId="{7421FBB0-BD01-4849-8783-CA3F5434BD6E}" type="presOf" srcId="{71057C95-23F5-7949-BAC9-235D6DC5D769}" destId="{D27A3763-5A24-CC44-91B3-35B3E8F51992}" srcOrd="0" destOrd="0" presId="urn:microsoft.com/office/officeart/2005/8/layout/matrix3"/>
    <dgm:cxn modelId="{6F0882C9-3AF8-B040-AF54-A645223D0857}" type="presOf" srcId="{8F457676-AB51-3545-8B3C-01D506C0CEF8}" destId="{B5222FBE-5E32-0F41-BDCB-A86DA3138A15}" srcOrd="0" destOrd="0" presId="urn:microsoft.com/office/officeart/2005/8/layout/matrix3"/>
    <dgm:cxn modelId="{2BA6BEE9-2816-FA4F-9D82-4A6A324ABABC}" type="presParOf" srcId="{F8E4888F-BCDE-364C-9457-8C8CDA0CFBD4}" destId="{0819B8F7-92A2-5141-BEC2-43A65B8921FD}" srcOrd="0" destOrd="0" presId="urn:microsoft.com/office/officeart/2005/8/layout/matrix3"/>
    <dgm:cxn modelId="{37E24D1A-E9FD-D84A-A3C2-3BEBF928677E}" type="presParOf" srcId="{F8E4888F-BCDE-364C-9457-8C8CDA0CFBD4}" destId="{64EE11DE-FE5B-FB4D-9A7B-FD5A47CA25D1}" srcOrd="1" destOrd="0" presId="urn:microsoft.com/office/officeart/2005/8/layout/matrix3"/>
    <dgm:cxn modelId="{340F6D97-1C95-EC42-88AF-15E8D1353730}" type="presParOf" srcId="{F8E4888F-BCDE-364C-9457-8C8CDA0CFBD4}" destId="{D27A3763-5A24-CC44-91B3-35B3E8F51992}" srcOrd="2" destOrd="0" presId="urn:microsoft.com/office/officeart/2005/8/layout/matrix3"/>
    <dgm:cxn modelId="{7B089620-1587-C246-A8C7-168CBED01F12}" type="presParOf" srcId="{F8E4888F-BCDE-364C-9457-8C8CDA0CFBD4}" destId="{B5222FBE-5E32-0F41-BDCB-A86DA3138A15}" srcOrd="3" destOrd="0" presId="urn:microsoft.com/office/officeart/2005/8/layout/matrix3"/>
    <dgm:cxn modelId="{87F30729-0491-EB4C-A1BC-064F827B00EF}" type="presParOf" srcId="{F8E4888F-BCDE-364C-9457-8C8CDA0CFBD4}" destId="{E8F20C47-AEB7-9B47-8C96-76E3B4BBBED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FE9654-2C50-3847-8FAD-DFD930098CC1}"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US"/>
        </a:p>
      </dgm:t>
    </dgm:pt>
    <dgm:pt modelId="{7565BDB8-C02D-ED45-8E95-BE9DE46C37AF}">
      <dgm:prSet phldrT="[Text]"/>
      <dgm:spPr>
        <a:solidFill>
          <a:schemeClr val="accent1"/>
        </a:solidFill>
      </dgm:spPr>
      <dgm:t>
        <a:bodyPr/>
        <a:lstStyle/>
        <a:p>
          <a:r>
            <a:rPr lang="en-US" dirty="0">
              <a:solidFill>
                <a:schemeClr val="tx2">
                  <a:lumMod val="50000"/>
                </a:schemeClr>
              </a:solidFill>
            </a:rPr>
            <a:t>Shared Humanity and Self-Compassion </a:t>
          </a:r>
        </a:p>
      </dgm:t>
    </dgm:pt>
    <dgm:pt modelId="{062E1DF8-ACB2-9F48-A057-C12A26D75778}" type="parTrans" cxnId="{3114D081-3773-CC49-AD32-A5F9E6E804E3}">
      <dgm:prSet/>
      <dgm:spPr/>
      <dgm:t>
        <a:bodyPr/>
        <a:lstStyle/>
        <a:p>
          <a:endParaRPr lang="en-US"/>
        </a:p>
      </dgm:t>
    </dgm:pt>
    <dgm:pt modelId="{4AEA63E7-4600-4C4C-87BD-A7EEC0996896}" type="sibTrans" cxnId="{3114D081-3773-CC49-AD32-A5F9E6E804E3}">
      <dgm:prSet/>
      <dgm:spPr/>
      <dgm:t>
        <a:bodyPr/>
        <a:lstStyle/>
        <a:p>
          <a:endParaRPr lang="en-US"/>
        </a:p>
      </dgm:t>
    </dgm:pt>
    <dgm:pt modelId="{DB107AA0-0BEA-304F-939C-2EF53CB1394B}">
      <dgm:prSet phldrT="[Text]"/>
      <dgm:spPr>
        <a:solidFill>
          <a:schemeClr val="accent1">
            <a:lumMod val="50000"/>
          </a:schemeClr>
        </a:solidFill>
      </dgm:spPr>
      <dgm:t>
        <a:bodyPr/>
        <a:lstStyle/>
        <a:p>
          <a:r>
            <a:rPr lang="en-US" b="1" dirty="0">
              <a:solidFill>
                <a:schemeClr val="tx1"/>
              </a:solidFill>
            </a:rPr>
            <a:t>Honoring our emotional experiences</a:t>
          </a:r>
        </a:p>
      </dgm:t>
    </dgm:pt>
    <dgm:pt modelId="{C708DB7C-EE21-F842-A614-79697CDAB658}" type="parTrans" cxnId="{9E9C1032-A831-EF4C-BBAF-EA3132BF73BC}">
      <dgm:prSet/>
      <dgm:spPr/>
      <dgm:t>
        <a:bodyPr/>
        <a:lstStyle/>
        <a:p>
          <a:endParaRPr lang="en-US"/>
        </a:p>
      </dgm:t>
    </dgm:pt>
    <dgm:pt modelId="{E7D35E45-1B55-9D47-8D9D-70C459F6BB78}" type="sibTrans" cxnId="{9E9C1032-A831-EF4C-BBAF-EA3132BF73BC}">
      <dgm:prSet/>
      <dgm:spPr/>
      <dgm:t>
        <a:bodyPr/>
        <a:lstStyle/>
        <a:p>
          <a:endParaRPr lang="en-US"/>
        </a:p>
      </dgm:t>
    </dgm:pt>
    <dgm:pt modelId="{71057C95-23F5-7949-BAC9-235D6DC5D769}">
      <dgm:prSet phldrT="[Text]"/>
      <dgm:spPr/>
      <dgm:t>
        <a:bodyPr/>
        <a:lstStyle/>
        <a:p>
          <a:r>
            <a:rPr lang="en-US" dirty="0">
              <a:solidFill>
                <a:schemeClr val="tx2">
                  <a:lumMod val="50000"/>
                </a:schemeClr>
              </a:solidFill>
            </a:rPr>
            <a:t>Flexibility in values expression </a:t>
          </a:r>
        </a:p>
      </dgm:t>
    </dgm:pt>
    <dgm:pt modelId="{6EE59D2F-AF81-914D-8A84-6B65A74FD2B4}" type="parTrans" cxnId="{98A5D149-1697-AB47-8971-4A507D46135A}">
      <dgm:prSet/>
      <dgm:spPr/>
      <dgm:t>
        <a:bodyPr/>
        <a:lstStyle/>
        <a:p>
          <a:endParaRPr lang="en-US"/>
        </a:p>
      </dgm:t>
    </dgm:pt>
    <dgm:pt modelId="{B5477E2A-34EC-A04B-AA84-DE4567ED9EDE}" type="sibTrans" cxnId="{98A5D149-1697-AB47-8971-4A507D46135A}">
      <dgm:prSet/>
      <dgm:spPr/>
      <dgm:t>
        <a:bodyPr/>
        <a:lstStyle/>
        <a:p>
          <a:endParaRPr lang="en-US"/>
        </a:p>
      </dgm:t>
    </dgm:pt>
    <dgm:pt modelId="{8F457676-AB51-3545-8B3C-01D506C0CEF8}">
      <dgm:prSet phldrT="[Text]"/>
      <dgm:spPr/>
      <dgm:t>
        <a:bodyPr/>
        <a:lstStyle/>
        <a:p>
          <a:r>
            <a:rPr lang="en-US" dirty="0">
              <a:solidFill>
                <a:schemeClr val="tx2">
                  <a:lumMod val="50000"/>
                </a:schemeClr>
              </a:solidFill>
            </a:rPr>
            <a:t>Embrace new values-guided actions</a:t>
          </a:r>
        </a:p>
      </dgm:t>
    </dgm:pt>
    <dgm:pt modelId="{5306EECD-FE8D-6345-B3D9-45DB19B10BBC}" type="parTrans" cxnId="{B6F00603-922E-2943-9A44-9476C0F635B1}">
      <dgm:prSet/>
      <dgm:spPr/>
      <dgm:t>
        <a:bodyPr/>
        <a:lstStyle/>
        <a:p>
          <a:endParaRPr lang="en-US"/>
        </a:p>
      </dgm:t>
    </dgm:pt>
    <dgm:pt modelId="{DB9354EE-5258-7144-9B7C-EA6130373C04}" type="sibTrans" cxnId="{B6F00603-922E-2943-9A44-9476C0F635B1}">
      <dgm:prSet/>
      <dgm:spPr/>
      <dgm:t>
        <a:bodyPr/>
        <a:lstStyle/>
        <a:p>
          <a:endParaRPr lang="en-US"/>
        </a:p>
      </dgm:t>
    </dgm:pt>
    <dgm:pt modelId="{F8E4888F-BCDE-364C-9457-8C8CDA0CFBD4}" type="pres">
      <dgm:prSet presAssocID="{50FE9654-2C50-3847-8FAD-DFD930098CC1}" presName="matrix" presStyleCnt="0">
        <dgm:presLayoutVars>
          <dgm:chMax val="1"/>
          <dgm:dir/>
          <dgm:resizeHandles val="exact"/>
        </dgm:presLayoutVars>
      </dgm:prSet>
      <dgm:spPr/>
    </dgm:pt>
    <dgm:pt modelId="{0819B8F7-92A2-5141-BEC2-43A65B8921FD}" type="pres">
      <dgm:prSet presAssocID="{50FE9654-2C50-3847-8FAD-DFD930098CC1}" presName="diamond" presStyleLbl="bgShp" presStyleIdx="0" presStyleCnt="1"/>
      <dgm:spPr/>
    </dgm:pt>
    <dgm:pt modelId="{64EE11DE-FE5B-FB4D-9A7B-FD5A47CA25D1}" type="pres">
      <dgm:prSet presAssocID="{50FE9654-2C50-3847-8FAD-DFD930098CC1}" presName="quad1" presStyleLbl="node1" presStyleIdx="0" presStyleCnt="4">
        <dgm:presLayoutVars>
          <dgm:chMax val="0"/>
          <dgm:chPref val="0"/>
          <dgm:bulletEnabled val="1"/>
        </dgm:presLayoutVars>
      </dgm:prSet>
      <dgm:spPr/>
    </dgm:pt>
    <dgm:pt modelId="{D27A3763-5A24-CC44-91B3-35B3E8F51992}" type="pres">
      <dgm:prSet presAssocID="{50FE9654-2C50-3847-8FAD-DFD930098CC1}" presName="quad2" presStyleLbl="node1" presStyleIdx="1" presStyleCnt="4">
        <dgm:presLayoutVars>
          <dgm:chMax val="0"/>
          <dgm:chPref val="0"/>
          <dgm:bulletEnabled val="1"/>
        </dgm:presLayoutVars>
      </dgm:prSet>
      <dgm:spPr/>
    </dgm:pt>
    <dgm:pt modelId="{B5222FBE-5E32-0F41-BDCB-A86DA3138A15}" type="pres">
      <dgm:prSet presAssocID="{50FE9654-2C50-3847-8FAD-DFD930098CC1}" presName="quad3" presStyleLbl="node1" presStyleIdx="2" presStyleCnt="4">
        <dgm:presLayoutVars>
          <dgm:chMax val="0"/>
          <dgm:chPref val="0"/>
          <dgm:bulletEnabled val="1"/>
        </dgm:presLayoutVars>
      </dgm:prSet>
      <dgm:spPr/>
    </dgm:pt>
    <dgm:pt modelId="{E8F20C47-AEB7-9B47-8C96-76E3B4BBBEDF}" type="pres">
      <dgm:prSet presAssocID="{50FE9654-2C50-3847-8FAD-DFD930098CC1}" presName="quad4" presStyleLbl="node1" presStyleIdx="3" presStyleCnt="4">
        <dgm:presLayoutVars>
          <dgm:chMax val="0"/>
          <dgm:chPref val="0"/>
          <dgm:bulletEnabled val="1"/>
        </dgm:presLayoutVars>
      </dgm:prSet>
      <dgm:spPr/>
    </dgm:pt>
  </dgm:ptLst>
  <dgm:cxnLst>
    <dgm:cxn modelId="{B6F00603-922E-2943-9A44-9476C0F635B1}" srcId="{50FE9654-2C50-3847-8FAD-DFD930098CC1}" destId="{8F457676-AB51-3545-8B3C-01D506C0CEF8}" srcOrd="2" destOrd="0" parTransId="{5306EECD-FE8D-6345-B3D9-45DB19B10BBC}" sibTransId="{DB9354EE-5258-7144-9B7C-EA6130373C04}"/>
    <dgm:cxn modelId="{94BC9C23-9868-394F-AC6F-908BB940E646}" type="presOf" srcId="{8F457676-AB51-3545-8B3C-01D506C0CEF8}" destId="{B5222FBE-5E32-0F41-BDCB-A86DA3138A15}" srcOrd="0" destOrd="0" presId="urn:microsoft.com/office/officeart/2005/8/layout/matrix3"/>
    <dgm:cxn modelId="{AA97982C-756B-BB47-B5A4-FF80DF3BB006}" type="presOf" srcId="{DB107AA0-0BEA-304F-939C-2EF53CB1394B}" destId="{64EE11DE-FE5B-FB4D-9A7B-FD5A47CA25D1}" srcOrd="0" destOrd="0" presId="urn:microsoft.com/office/officeart/2005/8/layout/matrix3"/>
    <dgm:cxn modelId="{9E9C1032-A831-EF4C-BBAF-EA3132BF73BC}" srcId="{50FE9654-2C50-3847-8FAD-DFD930098CC1}" destId="{DB107AA0-0BEA-304F-939C-2EF53CB1394B}" srcOrd="0" destOrd="0" parTransId="{C708DB7C-EE21-F842-A614-79697CDAB658}" sibTransId="{E7D35E45-1B55-9D47-8D9D-70C459F6BB78}"/>
    <dgm:cxn modelId="{98A5D149-1697-AB47-8971-4A507D46135A}" srcId="{50FE9654-2C50-3847-8FAD-DFD930098CC1}" destId="{71057C95-23F5-7949-BAC9-235D6DC5D769}" srcOrd="1" destOrd="0" parTransId="{6EE59D2F-AF81-914D-8A84-6B65A74FD2B4}" sibTransId="{B5477E2A-34EC-A04B-AA84-DE4567ED9EDE}"/>
    <dgm:cxn modelId="{C843176F-A3BA-2B4B-8937-A4AA1E66BCD1}" type="presOf" srcId="{71057C95-23F5-7949-BAC9-235D6DC5D769}" destId="{D27A3763-5A24-CC44-91B3-35B3E8F51992}" srcOrd="0" destOrd="0" presId="urn:microsoft.com/office/officeart/2005/8/layout/matrix3"/>
    <dgm:cxn modelId="{3114D081-3773-CC49-AD32-A5F9E6E804E3}" srcId="{50FE9654-2C50-3847-8FAD-DFD930098CC1}" destId="{7565BDB8-C02D-ED45-8E95-BE9DE46C37AF}" srcOrd="3" destOrd="0" parTransId="{062E1DF8-ACB2-9F48-A057-C12A26D75778}" sibTransId="{4AEA63E7-4600-4C4C-87BD-A7EEC0996896}"/>
    <dgm:cxn modelId="{0E9EDCA3-211C-B142-83EE-4F68A53FCF51}" type="presOf" srcId="{7565BDB8-C02D-ED45-8E95-BE9DE46C37AF}" destId="{E8F20C47-AEB7-9B47-8C96-76E3B4BBBEDF}" srcOrd="0" destOrd="0" presId="urn:microsoft.com/office/officeart/2005/8/layout/matrix3"/>
    <dgm:cxn modelId="{D92604A5-4EDE-8F4E-BCE5-B2955B10A0C5}" type="presOf" srcId="{50FE9654-2C50-3847-8FAD-DFD930098CC1}" destId="{F8E4888F-BCDE-364C-9457-8C8CDA0CFBD4}" srcOrd="0" destOrd="0" presId="urn:microsoft.com/office/officeart/2005/8/layout/matrix3"/>
    <dgm:cxn modelId="{3B72517E-0662-DB4B-9C76-49E21CC84D07}" type="presParOf" srcId="{F8E4888F-BCDE-364C-9457-8C8CDA0CFBD4}" destId="{0819B8F7-92A2-5141-BEC2-43A65B8921FD}" srcOrd="0" destOrd="0" presId="urn:microsoft.com/office/officeart/2005/8/layout/matrix3"/>
    <dgm:cxn modelId="{0A5A31BA-EC52-8F42-A89D-E676769645F6}" type="presParOf" srcId="{F8E4888F-BCDE-364C-9457-8C8CDA0CFBD4}" destId="{64EE11DE-FE5B-FB4D-9A7B-FD5A47CA25D1}" srcOrd="1" destOrd="0" presId="urn:microsoft.com/office/officeart/2005/8/layout/matrix3"/>
    <dgm:cxn modelId="{9E490007-B2F1-0C4C-B69A-23BF9C3BC60C}" type="presParOf" srcId="{F8E4888F-BCDE-364C-9457-8C8CDA0CFBD4}" destId="{D27A3763-5A24-CC44-91B3-35B3E8F51992}" srcOrd="2" destOrd="0" presId="urn:microsoft.com/office/officeart/2005/8/layout/matrix3"/>
    <dgm:cxn modelId="{DEDFDF93-C4AE-864C-BAD9-6F95C4646D3D}" type="presParOf" srcId="{F8E4888F-BCDE-364C-9457-8C8CDA0CFBD4}" destId="{B5222FBE-5E32-0F41-BDCB-A86DA3138A15}" srcOrd="3" destOrd="0" presId="urn:microsoft.com/office/officeart/2005/8/layout/matrix3"/>
    <dgm:cxn modelId="{45684D95-2ED3-1F4B-AD52-6052F6257EF6}" type="presParOf" srcId="{F8E4888F-BCDE-364C-9457-8C8CDA0CFBD4}" destId="{E8F20C47-AEB7-9B47-8C96-76E3B4BBBED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FE9654-2C50-3847-8FAD-DFD930098CC1}"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US"/>
        </a:p>
      </dgm:t>
    </dgm:pt>
    <dgm:pt modelId="{7565BDB8-C02D-ED45-8E95-BE9DE46C37AF}">
      <dgm:prSet phldrT="[Text]"/>
      <dgm:spPr>
        <a:solidFill>
          <a:schemeClr val="accent1"/>
        </a:solidFill>
      </dgm:spPr>
      <dgm:t>
        <a:bodyPr/>
        <a:lstStyle/>
        <a:p>
          <a:r>
            <a:rPr lang="en-US" dirty="0">
              <a:solidFill>
                <a:schemeClr val="tx2">
                  <a:lumMod val="50000"/>
                </a:schemeClr>
              </a:solidFill>
            </a:rPr>
            <a:t>Shared Humanity and Self-Compassion </a:t>
          </a:r>
        </a:p>
      </dgm:t>
    </dgm:pt>
    <dgm:pt modelId="{062E1DF8-ACB2-9F48-A057-C12A26D75778}" type="parTrans" cxnId="{3114D081-3773-CC49-AD32-A5F9E6E804E3}">
      <dgm:prSet/>
      <dgm:spPr/>
      <dgm:t>
        <a:bodyPr/>
        <a:lstStyle/>
        <a:p>
          <a:endParaRPr lang="en-US"/>
        </a:p>
      </dgm:t>
    </dgm:pt>
    <dgm:pt modelId="{4AEA63E7-4600-4C4C-87BD-A7EEC0996896}" type="sibTrans" cxnId="{3114D081-3773-CC49-AD32-A5F9E6E804E3}">
      <dgm:prSet/>
      <dgm:spPr/>
      <dgm:t>
        <a:bodyPr/>
        <a:lstStyle/>
        <a:p>
          <a:endParaRPr lang="en-US"/>
        </a:p>
      </dgm:t>
    </dgm:pt>
    <dgm:pt modelId="{DB107AA0-0BEA-304F-939C-2EF53CB1394B}">
      <dgm:prSet phldrT="[Text]"/>
      <dgm:spPr/>
      <dgm:t>
        <a:bodyPr/>
        <a:lstStyle/>
        <a:p>
          <a:r>
            <a:rPr lang="en-US" dirty="0">
              <a:solidFill>
                <a:schemeClr val="tx2">
                  <a:lumMod val="50000"/>
                </a:schemeClr>
              </a:solidFill>
            </a:rPr>
            <a:t>Honoring our emotional experiences</a:t>
          </a:r>
        </a:p>
      </dgm:t>
    </dgm:pt>
    <dgm:pt modelId="{C708DB7C-EE21-F842-A614-79697CDAB658}" type="parTrans" cxnId="{9E9C1032-A831-EF4C-BBAF-EA3132BF73BC}">
      <dgm:prSet/>
      <dgm:spPr/>
      <dgm:t>
        <a:bodyPr/>
        <a:lstStyle/>
        <a:p>
          <a:endParaRPr lang="en-US"/>
        </a:p>
      </dgm:t>
    </dgm:pt>
    <dgm:pt modelId="{E7D35E45-1B55-9D47-8D9D-70C459F6BB78}" type="sibTrans" cxnId="{9E9C1032-A831-EF4C-BBAF-EA3132BF73BC}">
      <dgm:prSet/>
      <dgm:spPr/>
      <dgm:t>
        <a:bodyPr/>
        <a:lstStyle/>
        <a:p>
          <a:endParaRPr lang="en-US"/>
        </a:p>
      </dgm:t>
    </dgm:pt>
    <dgm:pt modelId="{71057C95-23F5-7949-BAC9-235D6DC5D769}">
      <dgm:prSet phldrT="[Text]"/>
      <dgm:spPr>
        <a:solidFill>
          <a:schemeClr val="accent1">
            <a:lumMod val="50000"/>
          </a:schemeClr>
        </a:solidFill>
      </dgm:spPr>
      <dgm:t>
        <a:bodyPr/>
        <a:lstStyle/>
        <a:p>
          <a:r>
            <a:rPr lang="en-US" b="1" dirty="0">
              <a:solidFill>
                <a:schemeClr val="tx1"/>
              </a:solidFill>
            </a:rPr>
            <a:t>Flexibility in values expression </a:t>
          </a:r>
        </a:p>
      </dgm:t>
    </dgm:pt>
    <dgm:pt modelId="{6EE59D2F-AF81-914D-8A84-6B65A74FD2B4}" type="parTrans" cxnId="{98A5D149-1697-AB47-8971-4A507D46135A}">
      <dgm:prSet/>
      <dgm:spPr/>
      <dgm:t>
        <a:bodyPr/>
        <a:lstStyle/>
        <a:p>
          <a:endParaRPr lang="en-US"/>
        </a:p>
      </dgm:t>
    </dgm:pt>
    <dgm:pt modelId="{B5477E2A-34EC-A04B-AA84-DE4567ED9EDE}" type="sibTrans" cxnId="{98A5D149-1697-AB47-8971-4A507D46135A}">
      <dgm:prSet/>
      <dgm:spPr/>
      <dgm:t>
        <a:bodyPr/>
        <a:lstStyle/>
        <a:p>
          <a:endParaRPr lang="en-US"/>
        </a:p>
      </dgm:t>
    </dgm:pt>
    <dgm:pt modelId="{8F457676-AB51-3545-8B3C-01D506C0CEF8}">
      <dgm:prSet phldrT="[Text]"/>
      <dgm:spPr/>
      <dgm:t>
        <a:bodyPr/>
        <a:lstStyle/>
        <a:p>
          <a:r>
            <a:rPr lang="en-US" dirty="0">
              <a:solidFill>
                <a:schemeClr val="tx2">
                  <a:lumMod val="50000"/>
                </a:schemeClr>
              </a:solidFill>
            </a:rPr>
            <a:t>Embrace new values-guided actions</a:t>
          </a:r>
        </a:p>
      </dgm:t>
    </dgm:pt>
    <dgm:pt modelId="{5306EECD-FE8D-6345-B3D9-45DB19B10BBC}" type="parTrans" cxnId="{B6F00603-922E-2943-9A44-9476C0F635B1}">
      <dgm:prSet/>
      <dgm:spPr/>
      <dgm:t>
        <a:bodyPr/>
        <a:lstStyle/>
        <a:p>
          <a:endParaRPr lang="en-US"/>
        </a:p>
      </dgm:t>
    </dgm:pt>
    <dgm:pt modelId="{DB9354EE-5258-7144-9B7C-EA6130373C04}" type="sibTrans" cxnId="{B6F00603-922E-2943-9A44-9476C0F635B1}">
      <dgm:prSet/>
      <dgm:spPr/>
      <dgm:t>
        <a:bodyPr/>
        <a:lstStyle/>
        <a:p>
          <a:endParaRPr lang="en-US"/>
        </a:p>
      </dgm:t>
    </dgm:pt>
    <dgm:pt modelId="{F8E4888F-BCDE-364C-9457-8C8CDA0CFBD4}" type="pres">
      <dgm:prSet presAssocID="{50FE9654-2C50-3847-8FAD-DFD930098CC1}" presName="matrix" presStyleCnt="0">
        <dgm:presLayoutVars>
          <dgm:chMax val="1"/>
          <dgm:dir/>
          <dgm:resizeHandles val="exact"/>
        </dgm:presLayoutVars>
      </dgm:prSet>
      <dgm:spPr/>
    </dgm:pt>
    <dgm:pt modelId="{0819B8F7-92A2-5141-BEC2-43A65B8921FD}" type="pres">
      <dgm:prSet presAssocID="{50FE9654-2C50-3847-8FAD-DFD930098CC1}" presName="diamond" presStyleLbl="bgShp" presStyleIdx="0" presStyleCnt="1"/>
      <dgm:spPr/>
    </dgm:pt>
    <dgm:pt modelId="{64EE11DE-FE5B-FB4D-9A7B-FD5A47CA25D1}" type="pres">
      <dgm:prSet presAssocID="{50FE9654-2C50-3847-8FAD-DFD930098CC1}" presName="quad1" presStyleLbl="node1" presStyleIdx="0" presStyleCnt="4">
        <dgm:presLayoutVars>
          <dgm:chMax val="0"/>
          <dgm:chPref val="0"/>
          <dgm:bulletEnabled val="1"/>
        </dgm:presLayoutVars>
      </dgm:prSet>
      <dgm:spPr/>
    </dgm:pt>
    <dgm:pt modelId="{D27A3763-5A24-CC44-91B3-35B3E8F51992}" type="pres">
      <dgm:prSet presAssocID="{50FE9654-2C50-3847-8FAD-DFD930098CC1}" presName="quad2" presStyleLbl="node1" presStyleIdx="1" presStyleCnt="4">
        <dgm:presLayoutVars>
          <dgm:chMax val="0"/>
          <dgm:chPref val="0"/>
          <dgm:bulletEnabled val="1"/>
        </dgm:presLayoutVars>
      </dgm:prSet>
      <dgm:spPr/>
    </dgm:pt>
    <dgm:pt modelId="{B5222FBE-5E32-0F41-BDCB-A86DA3138A15}" type="pres">
      <dgm:prSet presAssocID="{50FE9654-2C50-3847-8FAD-DFD930098CC1}" presName="quad3" presStyleLbl="node1" presStyleIdx="2" presStyleCnt="4">
        <dgm:presLayoutVars>
          <dgm:chMax val="0"/>
          <dgm:chPref val="0"/>
          <dgm:bulletEnabled val="1"/>
        </dgm:presLayoutVars>
      </dgm:prSet>
      <dgm:spPr/>
    </dgm:pt>
    <dgm:pt modelId="{E8F20C47-AEB7-9B47-8C96-76E3B4BBBEDF}" type="pres">
      <dgm:prSet presAssocID="{50FE9654-2C50-3847-8FAD-DFD930098CC1}" presName="quad4" presStyleLbl="node1" presStyleIdx="3" presStyleCnt="4">
        <dgm:presLayoutVars>
          <dgm:chMax val="0"/>
          <dgm:chPref val="0"/>
          <dgm:bulletEnabled val="1"/>
        </dgm:presLayoutVars>
      </dgm:prSet>
      <dgm:spPr/>
    </dgm:pt>
  </dgm:ptLst>
  <dgm:cxnLst>
    <dgm:cxn modelId="{B6F00603-922E-2943-9A44-9476C0F635B1}" srcId="{50FE9654-2C50-3847-8FAD-DFD930098CC1}" destId="{8F457676-AB51-3545-8B3C-01D506C0CEF8}" srcOrd="2" destOrd="0" parTransId="{5306EECD-FE8D-6345-B3D9-45DB19B10BBC}" sibTransId="{DB9354EE-5258-7144-9B7C-EA6130373C04}"/>
    <dgm:cxn modelId="{94BC9C23-9868-394F-AC6F-908BB940E646}" type="presOf" srcId="{8F457676-AB51-3545-8B3C-01D506C0CEF8}" destId="{B5222FBE-5E32-0F41-BDCB-A86DA3138A15}" srcOrd="0" destOrd="0" presId="urn:microsoft.com/office/officeart/2005/8/layout/matrix3"/>
    <dgm:cxn modelId="{AA97982C-756B-BB47-B5A4-FF80DF3BB006}" type="presOf" srcId="{DB107AA0-0BEA-304F-939C-2EF53CB1394B}" destId="{64EE11DE-FE5B-FB4D-9A7B-FD5A47CA25D1}" srcOrd="0" destOrd="0" presId="urn:microsoft.com/office/officeart/2005/8/layout/matrix3"/>
    <dgm:cxn modelId="{9E9C1032-A831-EF4C-BBAF-EA3132BF73BC}" srcId="{50FE9654-2C50-3847-8FAD-DFD930098CC1}" destId="{DB107AA0-0BEA-304F-939C-2EF53CB1394B}" srcOrd="0" destOrd="0" parTransId="{C708DB7C-EE21-F842-A614-79697CDAB658}" sibTransId="{E7D35E45-1B55-9D47-8D9D-70C459F6BB78}"/>
    <dgm:cxn modelId="{98A5D149-1697-AB47-8971-4A507D46135A}" srcId="{50FE9654-2C50-3847-8FAD-DFD930098CC1}" destId="{71057C95-23F5-7949-BAC9-235D6DC5D769}" srcOrd="1" destOrd="0" parTransId="{6EE59D2F-AF81-914D-8A84-6B65A74FD2B4}" sibTransId="{B5477E2A-34EC-A04B-AA84-DE4567ED9EDE}"/>
    <dgm:cxn modelId="{C843176F-A3BA-2B4B-8937-A4AA1E66BCD1}" type="presOf" srcId="{71057C95-23F5-7949-BAC9-235D6DC5D769}" destId="{D27A3763-5A24-CC44-91B3-35B3E8F51992}" srcOrd="0" destOrd="0" presId="urn:microsoft.com/office/officeart/2005/8/layout/matrix3"/>
    <dgm:cxn modelId="{3114D081-3773-CC49-AD32-A5F9E6E804E3}" srcId="{50FE9654-2C50-3847-8FAD-DFD930098CC1}" destId="{7565BDB8-C02D-ED45-8E95-BE9DE46C37AF}" srcOrd="3" destOrd="0" parTransId="{062E1DF8-ACB2-9F48-A057-C12A26D75778}" sibTransId="{4AEA63E7-4600-4C4C-87BD-A7EEC0996896}"/>
    <dgm:cxn modelId="{0E9EDCA3-211C-B142-83EE-4F68A53FCF51}" type="presOf" srcId="{7565BDB8-C02D-ED45-8E95-BE9DE46C37AF}" destId="{E8F20C47-AEB7-9B47-8C96-76E3B4BBBEDF}" srcOrd="0" destOrd="0" presId="urn:microsoft.com/office/officeart/2005/8/layout/matrix3"/>
    <dgm:cxn modelId="{D92604A5-4EDE-8F4E-BCE5-B2955B10A0C5}" type="presOf" srcId="{50FE9654-2C50-3847-8FAD-DFD930098CC1}" destId="{F8E4888F-BCDE-364C-9457-8C8CDA0CFBD4}" srcOrd="0" destOrd="0" presId="urn:microsoft.com/office/officeart/2005/8/layout/matrix3"/>
    <dgm:cxn modelId="{3B72517E-0662-DB4B-9C76-49E21CC84D07}" type="presParOf" srcId="{F8E4888F-BCDE-364C-9457-8C8CDA0CFBD4}" destId="{0819B8F7-92A2-5141-BEC2-43A65B8921FD}" srcOrd="0" destOrd="0" presId="urn:microsoft.com/office/officeart/2005/8/layout/matrix3"/>
    <dgm:cxn modelId="{0A5A31BA-EC52-8F42-A89D-E676769645F6}" type="presParOf" srcId="{F8E4888F-BCDE-364C-9457-8C8CDA0CFBD4}" destId="{64EE11DE-FE5B-FB4D-9A7B-FD5A47CA25D1}" srcOrd="1" destOrd="0" presId="urn:microsoft.com/office/officeart/2005/8/layout/matrix3"/>
    <dgm:cxn modelId="{9E490007-B2F1-0C4C-B69A-23BF9C3BC60C}" type="presParOf" srcId="{F8E4888F-BCDE-364C-9457-8C8CDA0CFBD4}" destId="{D27A3763-5A24-CC44-91B3-35B3E8F51992}" srcOrd="2" destOrd="0" presId="urn:microsoft.com/office/officeart/2005/8/layout/matrix3"/>
    <dgm:cxn modelId="{DEDFDF93-C4AE-864C-BAD9-6F95C4646D3D}" type="presParOf" srcId="{F8E4888F-BCDE-364C-9457-8C8CDA0CFBD4}" destId="{B5222FBE-5E32-0F41-BDCB-A86DA3138A15}" srcOrd="3" destOrd="0" presId="urn:microsoft.com/office/officeart/2005/8/layout/matrix3"/>
    <dgm:cxn modelId="{45684D95-2ED3-1F4B-AD52-6052F6257EF6}" type="presParOf" srcId="{F8E4888F-BCDE-364C-9457-8C8CDA0CFBD4}" destId="{E8F20C47-AEB7-9B47-8C96-76E3B4BBBED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FE9654-2C50-3847-8FAD-DFD930098CC1}"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US"/>
        </a:p>
      </dgm:t>
    </dgm:pt>
    <dgm:pt modelId="{7565BDB8-C02D-ED45-8E95-BE9DE46C37AF}">
      <dgm:prSet phldrT="[Text]"/>
      <dgm:spPr>
        <a:solidFill>
          <a:schemeClr val="accent1"/>
        </a:solidFill>
      </dgm:spPr>
      <dgm:t>
        <a:bodyPr/>
        <a:lstStyle/>
        <a:p>
          <a:r>
            <a:rPr lang="en-US" dirty="0">
              <a:solidFill>
                <a:schemeClr val="tx2">
                  <a:lumMod val="50000"/>
                </a:schemeClr>
              </a:solidFill>
            </a:rPr>
            <a:t>Shared Humanity and Self-Compassion </a:t>
          </a:r>
        </a:p>
      </dgm:t>
    </dgm:pt>
    <dgm:pt modelId="{062E1DF8-ACB2-9F48-A057-C12A26D75778}" type="parTrans" cxnId="{3114D081-3773-CC49-AD32-A5F9E6E804E3}">
      <dgm:prSet/>
      <dgm:spPr/>
      <dgm:t>
        <a:bodyPr/>
        <a:lstStyle/>
        <a:p>
          <a:endParaRPr lang="en-US"/>
        </a:p>
      </dgm:t>
    </dgm:pt>
    <dgm:pt modelId="{4AEA63E7-4600-4C4C-87BD-A7EEC0996896}" type="sibTrans" cxnId="{3114D081-3773-CC49-AD32-A5F9E6E804E3}">
      <dgm:prSet/>
      <dgm:spPr/>
      <dgm:t>
        <a:bodyPr/>
        <a:lstStyle/>
        <a:p>
          <a:endParaRPr lang="en-US"/>
        </a:p>
      </dgm:t>
    </dgm:pt>
    <dgm:pt modelId="{DB107AA0-0BEA-304F-939C-2EF53CB1394B}">
      <dgm:prSet phldrT="[Text]"/>
      <dgm:spPr/>
      <dgm:t>
        <a:bodyPr/>
        <a:lstStyle/>
        <a:p>
          <a:r>
            <a:rPr lang="en-US" dirty="0">
              <a:solidFill>
                <a:schemeClr val="tx2">
                  <a:lumMod val="50000"/>
                </a:schemeClr>
              </a:solidFill>
            </a:rPr>
            <a:t>Honoring our emotional experiences</a:t>
          </a:r>
        </a:p>
      </dgm:t>
    </dgm:pt>
    <dgm:pt modelId="{C708DB7C-EE21-F842-A614-79697CDAB658}" type="parTrans" cxnId="{9E9C1032-A831-EF4C-BBAF-EA3132BF73BC}">
      <dgm:prSet/>
      <dgm:spPr/>
      <dgm:t>
        <a:bodyPr/>
        <a:lstStyle/>
        <a:p>
          <a:endParaRPr lang="en-US"/>
        </a:p>
      </dgm:t>
    </dgm:pt>
    <dgm:pt modelId="{E7D35E45-1B55-9D47-8D9D-70C459F6BB78}" type="sibTrans" cxnId="{9E9C1032-A831-EF4C-BBAF-EA3132BF73BC}">
      <dgm:prSet/>
      <dgm:spPr/>
      <dgm:t>
        <a:bodyPr/>
        <a:lstStyle/>
        <a:p>
          <a:endParaRPr lang="en-US"/>
        </a:p>
      </dgm:t>
    </dgm:pt>
    <dgm:pt modelId="{71057C95-23F5-7949-BAC9-235D6DC5D769}">
      <dgm:prSet phldrT="[Text]"/>
      <dgm:spPr/>
      <dgm:t>
        <a:bodyPr/>
        <a:lstStyle/>
        <a:p>
          <a:r>
            <a:rPr lang="en-US" dirty="0">
              <a:solidFill>
                <a:schemeClr val="tx2">
                  <a:lumMod val="50000"/>
                </a:schemeClr>
              </a:solidFill>
            </a:rPr>
            <a:t>Flexibility in values expression </a:t>
          </a:r>
        </a:p>
      </dgm:t>
    </dgm:pt>
    <dgm:pt modelId="{6EE59D2F-AF81-914D-8A84-6B65A74FD2B4}" type="parTrans" cxnId="{98A5D149-1697-AB47-8971-4A507D46135A}">
      <dgm:prSet/>
      <dgm:spPr/>
      <dgm:t>
        <a:bodyPr/>
        <a:lstStyle/>
        <a:p>
          <a:endParaRPr lang="en-US"/>
        </a:p>
      </dgm:t>
    </dgm:pt>
    <dgm:pt modelId="{B5477E2A-34EC-A04B-AA84-DE4567ED9EDE}" type="sibTrans" cxnId="{98A5D149-1697-AB47-8971-4A507D46135A}">
      <dgm:prSet/>
      <dgm:spPr/>
      <dgm:t>
        <a:bodyPr/>
        <a:lstStyle/>
        <a:p>
          <a:endParaRPr lang="en-US"/>
        </a:p>
      </dgm:t>
    </dgm:pt>
    <dgm:pt modelId="{8F457676-AB51-3545-8B3C-01D506C0CEF8}">
      <dgm:prSet phldrT="[Text]"/>
      <dgm:spPr>
        <a:solidFill>
          <a:schemeClr val="accent1">
            <a:lumMod val="50000"/>
          </a:schemeClr>
        </a:solidFill>
      </dgm:spPr>
      <dgm:t>
        <a:bodyPr/>
        <a:lstStyle/>
        <a:p>
          <a:r>
            <a:rPr lang="en-US" b="1" dirty="0">
              <a:solidFill>
                <a:schemeClr val="tx1"/>
              </a:solidFill>
            </a:rPr>
            <a:t>Embrace new values-guided actions</a:t>
          </a:r>
        </a:p>
      </dgm:t>
    </dgm:pt>
    <dgm:pt modelId="{5306EECD-FE8D-6345-B3D9-45DB19B10BBC}" type="parTrans" cxnId="{B6F00603-922E-2943-9A44-9476C0F635B1}">
      <dgm:prSet/>
      <dgm:spPr/>
      <dgm:t>
        <a:bodyPr/>
        <a:lstStyle/>
        <a:p>
          <a:endParaRPr lang="en-US"/>
        </a:p>
      </dgm:t>
    </dgm:pt>
    <dgm:pt modelId="{DB9354EE-5258-7144-9B7C-EA6130373C04}" type="sibTrans" cxnId="{B6F00603-922E-2943-9A44-9476C0F635B1}">
      <dgm:prSet/>
      <dgm:spPr/>
      <dgm:t>
        <a:bodyPr/>
        <a:lstStyle/>
        <a:p>
          <a:endParaRPr lang="en-US"/>
        </a:p>
      </dgm:t>
    </dgm:pt>
    <dgm:pt modelId="{F8E4888F-BCDE-364C-9457-8C8CDA0CFBD4}" type="pres">
      <dgm:prSet presAssocID="{50FE9654-2C50-3847-8FAD-DFD930098CC1}" presName="matrix" presStyleCnt="0">
        <dgm:presLayoutVars>
          <dgm:chMax val="1"/>
          <dgm:dir/>
          <dgm:resizeHandles val="exact"/>
        </dgm:presLayoutVars>
      </dgm:prSet>
      <dgm:spPr/>
    </dgm:pt>
    <dgm:pt modelId="{0819B8F7-92A2-5141-BEC2-43A65B8921FD}" type="pres">
      <dgm:prSet presAssocID="{50FE9654-2C50-3847-8FAD-DFD930098CC1}" presName="diamond" presStyleLbl="bgShp" presStyleIdx="0" presStyleCnt="1"/>
      <dgm:spPr/>
    </dgm:pt>
    <dgm:pt modelId="{64EE11DE-FE5B-FB4D-9A7B-FD5A47CA25D1}" type="pres">
      <dgm:prSet presAssocID="{50FE9654-2C50-3847-8FAD-DFD930098CC1}" presName="quad1" presStyleLbl="node1" presStyleIdx="0" presStyleCnt="4">
        <dgm:presLayoutVars>
          <dgm:chMax val="0"/>
          <dgm:chPref val="0"/>
          <dgm:bulletEnabled val="1"/>
        </dgm:presLayoutVars>
      </dgm:prSet>
      <dgm:spPr/>
    </dgm:pt>
    <dgm:pt modelId="{D27A3763-5A24-CC44-91B3-35B3E8F51992}" type="pres">
      <dgm:prSet presAssocID="{50FE9654-2C50-3847-8FAD-DFD930098CC1}" presName="quad2" presStyleLbl="node1" presStyleIdx="1" presStyleCnt="4">
        <dgm:presLayoutVars>
          <dgm:chMax val="0"/>
          <dgm:chPref val="0"/>
          <dgm:bulletEnabled val="1"/>
        </dgm:presLayoutVars>
      </dgm:prSet>
      <dgm:spPr/>
    </dgm:pt>
    <dgm:pt modelId="{B5222FBE-5E32-0F41-BDCB-A86DA3138A15}" type="pres">
      <dgm:prSet presAssocID="{50FE9654-2C50-3847-8FAD-DFD930098CC1}" presName="quad3" presStyleLbl="node1" presStyleIdx="2" presStyleCnt="4">
        <dgm:presLayoutVars>
          <dgm:chMax val="0"/>
          <dgm:chPref val="0"/>
          <dgm:bulletEnabled val="1"/>
        </dgm:presLayoutVars>
      </dgm:prSet>
      <dgm:spPr/>
    </dgm:pt>
    <dgm:pt modelId="{E8F20C47-AEB7-9B47-8C96-76E3B4BBBEDF}" type="pres">
      <dgm:prSet presAssocID="{50FE9654-2C50-3847-8FAD-DFD930098CC1}" presName="quad4" presStyleLbl="node1" presStyleIdx="3" presStyleCnt="4">
        <dgm:presLayoutVars>
          <dgm:chMax val="0"/>
          <dgm:chPref val="0"/>
          <dgm:bulletEnabled val="1"/>
        </dgm:presLayoutVars>
      </dgm:prSet>
      <dgm:spPr/>
    </dgm:pt>
  </dgm:ptLst>
  <dgm:cxnLst>
    <dgm:cxn modelId="{B6F00603-922E-2943-9A44-9476C0F635B1}" srcId="{50FE9654-2C50-3847-8FAD-DFD930098CC1}" destId="{8F457676-AB51-3545-8B3C-01D506C0CEF8}" srcOrd="2" destOrd="0" parTransId="{5306EECD-FE8D-6345-B3D9-45DB19B10BBC}" sibTransId="{DB9354EE-5258-7144-9B7C-EA6130373C04}"/>
    <dgm:cxn modelId="{94BC9C23-9868-394F-AC6F-908BB940E646}" type="presOf" srcId="{8F457676-AB51-3545-8B3C-01D506C0CEF8}" destId="{B5222FBE-5E32-0F41-BDCB-A86DA3138A15}" srcOrd="0" destOrd="0" presId="urn:microsoft.com/office/officeart/2005/8/layout/matrix3"/>
    <dgm:cxn modelId="{AA97982C-756B-BB47-B5A4-FF80DF3BB006}" type="presOf" srcId="{DB107AA0-0BEA-304F-939C-2EF53CB1394B}" destId="{64EE11DE-FE5B-FB4D-9A7B-FD5A47CA25D1}" srcOrd="0" destOrd="0" presId="urn:microsoft.com/office/officeart/2005/8/layout/matrix3"/>
    <dgm:cxn modelId="{9E9C1032-A831-EF4C-BBAF-EA3132BF73BC}" srcId="{50FE9654-2C50-3847-8FAD-DFD930098CC1}" destId="{DB107AA0-0BEA-304F-939C-2EF53CB1394B}" srcOrd="0" destOrd="0" parTransId="{C708DB7C-EE21-F842-A614-79697CDAB658}" sibTransId="{E7D35E45-1B55-9D47-8D9D-70C459F6BB78}"/>
    <dgm:cxn modelId="{98A5D149-1697-AB47-8971-4A507D46135A}" srcId="{50FE9654-2C50-3847-8FAD-DFD930098CC1}" destId="{71057C95-23F5-7949-BAC9-235D6DC5D769}" srcOrd="1" destOrd="0" parTransId="{6EE59D2F-AF81-914D-8A84-6B65A74FD2B4}" sibTransId="{B5477E2A-34EC-A04B-AA84-DE4567ED9EDE}"/>
    <dgm:cxn modelId="{C843176F-A3BA-2B4B-8937-A4AA1E66BCD1}" type="presOf" srcId="{71057C95-23F5-7949-BAC9-235D6DC5D769}" destId="{D27A3763-5A24-CC44-91B3-35B3E8F51992}" srcOrd="0" destOrd="0" presId="urn:microsoft.com/office/officeart/2005/8/layout/matrix3"/>
    <dgm:cxn modelId="{3114D081-3773-CC49-AD32-A5F9E6E804E3}" srcId="{50FE9654-2C50-3847-8FAD-DFD930098CC1}" destId="{7565BDB8-C02D-ED45-8E95-BE9DE46C37AF}" srcOrd="3" destOrd="0" parTransId="{062E1DF8-ACB2-9F48-A057-C12A26D75778}" sibTransId="{4AEA63E7-4600-4C4C-87BD-A7EEC0996896}"/>
    <dgm:cxn modelId="{0E9EDCA3-211C-B142-83EE-4F68A53FCF51}" type="presOf" srcId="{7565BDB8-C02D-ED45-8E95-BE9DE46C37AF}" destId="{E8F20C47-AEB7-9B47-8C96-76E3B4BBBEDF}" srcOrd="0" destOrd="0" presId="urn:microsoft.com/office/officeart/2005/8/layout/matrix3"/>
    <dgm:cxn modelId="{D92604A5-4EDE-8F4E-BCE5-B2955B10A0C5}" type="presOf" srcId="{50FE9654-2C50-3847-8FAD-DFD930098CC1}" destId="{F8E4888F-BCDE-364C-9457-8C8CDA0CFBD4}" srcOrd="0" destOrd="0" presId="urn:microsoft.com/office/officeart/2005/8/layout/matrix3"/>
    <dgm:cxn modelId="{3B72517E-0662-DB4B-9C76-49E21CC84D07}" type="presParOf" srcId="{F8E4888F-BCDE-364C-9457-8C8CDA0CFBD4}" destId="{0819B8F7-92A2-5141-BEC2-43A65B8921FD}" srcOrd="0" destOrd="0" presId="urn:microsoft.com/office/officeart/2005/8/layout/matrix3"/>
    <dgm:cxn modelId="{0A5A31BA-EC52-8F42-A89D-E676769645F6}" type="presParOf" srcId="{F8E4888F-BCDE-364C-9457-8C8CDA0CFBD4}" destId="{64EE11DE-FE5B-FB4D-9A7B-FD5A47CA25D1}" srcOrd="1" destOrd="0" presId="urn:microsoft.com/office/officeart/2005/8/layout/matrix3"/>
    <dgm:cxn modelId="{9E490007-B2F1-0C4C-B69A-23BF9C3BC60C}" type="presParOf" srcId="{F8E4888F-BCDE-364C-9457-8C8CDA0CFBD4}" destId="{D27A3763-5A24-CC44-91B3-35B3E8F51992}" srcOrd="2" destOrd="0" presId="urn:microsoft.com/office/officeart/2005/8/layout/matrix3"/>
    <dgm:cxn modelId="{DEDFDF93-C4AE-864C-BAD9-6F95C4646D3D}" type="presParOf" srcId="{F8E4888F-BCDE-364C-9457-8C8CDA0CFBD4}" destId="{B5222FBE-5E32-0F41-BDCB-A86DA3138A15}" srcOrd="3" destOrd="0" presId="urn:microsoft.com/office/officeart/2005/8/layout/matrix3"/>
    <dgm:cxn modelId="{45684D95-2ED3-1F4B-AD52-6052F6257EF6}" type="presParOf" srcId="{F8E4888F-BCDE-364C-9457-8C8CDA0CFBD4}" destId="{E8F20C47-AEB7-9B47-8C96-76E3B4BBBED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FE9654-2C50-3847-8FAD-DFD930098CC1}"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US"/>
        </a:p>
      </dgm:t>
    </dgm:pt>
    <dgm:pt modelId="{7565BDB8-C02D-ED45-8E95-BE9DE46C37AF}">
      <dgm:prSet phldrT="[Text]"/>
      <dgm:spPr>
        <a:solidFill>
          <a:schemeClr val="accent1">
            <a:lumMod val="50000"/>
          </a:schemeClr>
        </a:solidFill>
      </dgm:spPr>
      <dgm:t>
        <a:bodyPr/>
        <a:lstStyle/>
        <a:p>
          <a:r>
            <a:rPr lang="en-US" b="1" dirty="0">
              <a:solidFill>
                <a:schemeClr val="tx1"/>
              </a:solidFill>
            </a:rPr>
            <a:t>Shared Humanity and Self-Compassion </a:t>
          </a:r>
        </a:p>
      </dgm:t>
    </dgm:pt>
    <dgm:pt modelId="{062E1DF8-ACB2-9F48-A057-C12A26D75778}" type="parTrans" cxnId="{3114D081-3773-CC49-AD32-A5F9E6E804E3}">
      <dgm:prSet/>
      <dgm:spPr/>
      <dgm:t>
        <a:bodyPr/>
        <a:lstStyle/>
        <a:p>
          <a:endParaRPr lang="en-US"/>
        </a:p>
      </dgm:t>
    </dgm:pt>
    <dgm:pt modelId="{4AEA63E7-4600-4C4C-87BD-A7EEC0996896}" type="sibTrans" cxnId="{3114D081-3773-CC49-AD32-A5F9E6E804E3}">
      <dgm:prSet/>
      <dgm:spPr/>
      <dgm:t>
        <a:bodyPr/>
        <a:lstStyle/>
        <a:p>
          <a:endParaRPr lang="en-US"/>
        </a:p>
      </dgm:t>
    </dgm:pt>
    <dgm:pt modelId="{DB107AA0-0BEA-304F-939C-2EF53CB1394B}">
      <dgm:prSet phldrT="[Text]"/>
      <dgm:spPr/>
      <dgm:t>
        <a:bodyPr/>
        <a:lstStyle/>
        <a:p>
          <a:r>
            <a:rPr lang="en-US" dirty="0">
              <a:solidFill>
                <a:schemeClr val="tx2">
                  <a:lumMod val="50000"/>
                </a:schemeClr>
              </a:solidFill>
            </a:rPr>
            <a:t>Honoring our emotional experiences</a:t>
          </a:r>
        </a:p>
      </dgm:t>
    </dgm:pt>
    <dgm:pt modelId="{C708DB7C-EE21-F842-A614-79697CDAB658}" type="parTrans" cxnId="{9E9C1032-A831-EF4C-BBAF-EA3132BF73BC}">
      <dgm:prSet/>
      <dgm:spPr/>
      <dgm:t>
        <a:bodyPr/>
        <a:lstStyle/>
        <a:p>
          <a:endParaRPr lang="en-US"/>
        </a:p>
      </dgm:t>
    </dgm:pt>
    <dgm:pt modelId="{E7D35E45-1B55-9D47-8D9D-70C459F6BB78}" type="sibTrans" cxnId="{9E9C1032-A831-EF4C-BBAF-EA3132BF73BC}">
      <dgm:prSet/>
      <dgm:spPr/>
      <dgm:t>
        <a:bodyPr/>
        <a:lstStyle/>
        <a:p>
          <a:endParaRPr lang="en-US"/>
        </a:p>
      </dgm:t>
    </dgm:pt>
    <dgm:pt modelId="{71057C95-23F5-7949-BAC9-235D6DC5D769}">
      <dgm:prSet phldrT="[Text]"/>
      <dgm:spPr/>
      <dgm:t>
        <a:bodyPr/>
        <a:lstStyle/>
        <a:p>
          <a:r>
            <a:rPr lang="en-US" dirty="0">
              <a:solidFill>
                <a:schemeClr val="tx2">
                  <a:lumMod val="50000"/>
                </a:schemeClr>
              </a:solidFill>
            </a:rPr>
            <a:t>Flexibility in values expression </a:t>
          </a:r>
        </a:p>
      </dgm:t>
    </dgm:pt>
    <dgm:pt modelId="{6EE59D2F-AF81-914D-8A84-6B65A74FD2B4}" type="parTrans" cxnId="{98A5D149-1697-AB47-8971-4A507D46135A}">
      <dgm:prSet/>
      <dgm:spPr/>
      <dgm:t>
        <a:bodyPr/>
        <a:lstStyle/>
        <a:p>
          <a:endParaRPr lang="en-US"/>
        </a:p>
      </dgm:t>
    </dgm:pt>
    <dgm:pt modelId="{B5477E2A-34EC-A04B-AA84-DE4567ED9EDE}" type="sibTrans" cxnId="{98A5D149-1697-AB47-8971-4A507D46135A}">
      <dgm:prSet/>
      <dgm:spPr/>
      <dgm:t>
        <a:bodyPr/>
        <a:lstStyle/>
        <a:p>
          <a:endParaRPr lang="en-US"/>
        </a:p>
      </dgm:t>
    </dgm:pt>
    <dgm:pt modelId="{8F457676-AB51-3545-8B3C-01D506C0CEF8}">
      <dgm:prSet phldrT="[Text]"/>
      <dgm:spPr/>
      <dgm:t>
        <a:bodyPr/>
        <a:lstStyle/>
        <a:p>
          <a:r>
            <a:rPr lang="en-US" dirty="0">
              <a:solidFill>
                <a:schemeClr val="tx2">
                  <a:lumMod val="50000"/>
                </a:schemeClr>
              </a:solidFill>
            </a:rPr>
            <a:t>Embrace new values-guided actions</a:t>
          </a:r>
        </a:p>
      </dgm:t>
    </dgm:pt>
    <dgm:pt modelId="{5306EECD-FE8D-6345-B3D9-45DB19B10BBC}" type="parTrans" cxnId="{B6F00603-922E-2943-9A44-9476C0F635B1}">
      <dgm:prSet/>
      <dgm:spPr/>
      <dgm:t>
        <a:bodyPr/>
        <a:lstStyle/>
        <a:p>
          <a:endParaRPr lang="en-US"/>
        </a:p>
      </dgm:t>
    </dgm:pt>
    <dgm:pt modelId="{DB9354EE-5258-7144-9B7C-EA6130373C04}" type="sibTrans" cxnId="{B6F00603-922E-2943-9A44-9476C0F635B1}">
      <dgm:prSet/>
      <dgm:spPr/>
      <dgm:t>
        <a:bodyPr/>
        <a:lstStyle/>
        <a:p>
          <a:endParaRPr lang="en-US"/>
        </a:p>
      </dgm:t>
    </dgm:pt>
    <dgm:pt modelId="{F8E4888F-BCDE-364C-9457-8C8CDA0CFBD4}" type="pres">
      <dgm:prSet presAssocID="{50FE9654-2C50-3847-8FAD-DFD930098CC1}" presName="matrix" presStyleCnt="0">
        <dgm:presLayoutVars>
          <dgm:chMax val="1"/>
          <dgm:dir/>
          <dgm:resizeHandles val="exact"/>
        </dgm:presLayoutVars>
      </dgm:prSet>
      <dgm:spPr/>
    </dgm:pt>
    <dgm:pt modelId="{0819B8F7-92A2-5141-BEC2-43A65B8921FD}" type="pres">
      <dgm:prSet presAssocID="{50FE9654-2C50-3847-8FAD-DFD930098CC1}" presName="diamond" presStyleLbl="bgShp" presStyleIdx="0" presStyleCnt="1"/>
      <dgm:spPr/>
    </dgm:pt>
    <dgm:pt modelId="{64EE11DE-FE5B-FB4D-9A7B-FD5A47CA25D1}" type="pres">
      <dgm:prSet presAssocID="{50FE9654-2C50-3847-8FAD-DFD930098CC1}" presName="quad1" presStyleLbl="node1" presStyleIdx="0" presStyleCnt="4">
        <dgm:presLayoutVars>
          <dgm:chMax val="0"/>
          <dgm:chPref val="0"/>
          <dgm:bulletEnabled val="1"/>
        </dgm:presLayoutVars>
      </dgm:prSet>
      <dgm:spPr/>
    </dgm:pt>
    <dgm:pt modelId="{D27A3763-5A24-CC44-91B3-35B3E8F51992}" type="pres">
      <dgm:prSet presAssocID="{50FE9654-2C50-3847-8FAD-DFD930098CC1}" presName="quad2" presStyleLbl="node1" presStyleIdx="1" presStyleCnt="4">
        <dgm:presLayoutVars>
          <dgm:chMax val="0"/>
          <dgm:chPref val="0"/>
          <dgm:bulletEnabled val="1"/>
        </dgm:presLayoutVars>
      </dgm:prSet>
      <dgm:spPr/>
    </dgm:pt>
    <dgm:pt modelId="{B5222FBE-5E32-0F41-BDCB-A86DA3138A15}" type="pres">
      <dgm:prSet presAssocID="{50FE9654-2C50-3847-8FAD-DFD930098CC1}" presName="quad3" presStyleLbl="node1" presStyleIdx="2" presStyleCnt="4">
        <dgm:presLayoutVars>
          <dgm:chMax val="0"/>
          <dgm:chPref val="0"/>
          <dgm:bulletEnabled val="1"/>
        </dgm:presLayoutVars>
      </dgm:prSet>
      <dgm:spPr/>
    </dgm:pt>
    <dgm:pt modelId="{E8F20C47-AEB7-9B47-8C96-76E3B4BBBEDF}" type="pres">
      <dgm:prSet presAssocID="{50FE9654-2C50-3847-8FAD-DFD930098CC1}" presName="quad4" presStyleLbl="node1" presStyleIdx="3" presStyleCnt="4">
        <dgm:presLayoutVars>
          <dgm:chMax val="0"/>
          <dgm:chPref val="0"/>
          <dgm:bulletEnabled val="1"/>
        </dgm:presLayoutVars>
      </dgm:prSet>
      <dgm:spPr/>
    </dgm:pt>
  </dgm:ptLst>
  <dgm:cxnLst>
    <dgm:cxn modelId="{B6F00603-922E-2943-9A44-9476C0F635B1}" srcId="{50FE9654-2C50-3847-8FAD-DFD930098CC1}" destId="{8F457676-AB51-3545-8B3C-01D506C0CEF8}" srcOrd="2" destOrd="0" parTransId="{5306EECD-FE8D-6345-B3D9-45DB19B10BBC}" sibTransId="{DB9354EE-5258-7144-9B7C-EA6130373C04}"/>
    <dgm:cxn modelId="{94BC9C23-9868-394F-AC6F-908BB940E646}" type="presOf" srcId="{8F457676-AB51-3545-8B3C-01D506C0CEF8}" destId="{B5222FBE-5E32-0F41-BDCB-A86DA3138A15}" srcOrd="0" destOrd="0" presId="urn:microsoft.com/office/officeart/2005/8/layout/matrix3"/>
    <dgm:cxn modelId="{AA97982C-756B-BB47-B5A4-FF80DF3BB006}" type="presOf" srcId="{DB107AA0-0BEA-304F-939C-2EF53CB1394B}" destId="{64EE11DE-FE5B-FB4D-9A7B-FD5A47CA25D1}" srcOrd="0" destOrd="0" presId="urn:microsoft.com/office/officeart/2005/8/layout/matrix3"/>
    <dgm:cxn modelId="{9E9C1032-A831-EF4C-BBAF-EA3132BF73BC}" srcId="{50FE9654-2C50-3847-8FAD-DFD930098CC1}" destId="{DB107AA0-0BEA-304F-939C-2EF53CB1394B}" srcOrd="0" destOrd="0" parTransId="{C708DB7C-EE21-F842-A614-79697CDAB658}" sibTransId="{E7D35E45-1B55-9D47-8D9D-70C459F6BB78}"/>
    <dgm:cxn modelId="{98A5D149-1697-AB47-8971-4A507D46135A}" srcId="{50FE9654-2C50-3847-8FAD-DFD930098CC1}" destId="{71057C95-23F5-7949-BAC9-235D6DC5D769}" srcOrd="1" destOrd="0" parTransId="{6EE59D2F-AF81-914D-8A84-6B65A74FD2B4}" sibTransId="{B5477E2A-34EC-A04B-AA84-DE4567ED9EDE}"/>
    <dgm:cxn modelId="{C843176F-A3BA-2B4B-8937-A4AA1E66BCD1}" type="presOf" srcId="{71057C95-23F5-7949-BAC9-235D6DC5D769}" destId="{D27A3763-5A24-CC44-91B3-35B3E8F51992}" srcOrd="0" destOrd="0" presId="urn:microsoft.com/office/officeart/2005/8/layout/matrix3"/>
    <dgm:cxn modelId="{3114D081-3773-CC49-AD32-A5F9E6E804E3}" srcId="{50FE9654-2C50-3847-8FAD-DFD930098CC1}" destId="{7565BDB8-C02D-ED45-8E95-BE9DE46C37AF}" srcOrd="3" destOrd="0" parTransId="{062E1DF8-ACB2-9F48-A057-C12A26D75778}" sibTransId="{4AEA63E7-4600-4C4C-87BD-A7EEC0996896}"/>
    <dgm:cxn modelId="{0E9EDCA3-211C-B142-83EE-4F68A53FCF51}" type="presOf" srcId="{7565BDB8-C02D-ED45-8E95-BE9DE46C37AF}" destId="{E8F20C47-AEB7-9B47-8C96-76E3B4BBBEDF}" srcOrd="0" destOrd="0" presId="urn:microsoft.com/office/officeart/2005/8/layout/matrix3"/>
    <dgm:cxn modelId="{D92604A5-4EDE-8F4E-BCE5-B2955B10A0C5}" type="presOf" srcId="{50FE9654-2C50-3847-8FAD-DFD930098CC1}" destId="{F8E4888F-BCDE-364C-9457-8C8CDA0CFBD4}" srcOrd="0" destOrd="0" presId="urn:microsoft.com/office/officeart/2005/8/layout/matrix3"/>
    <dgm:cxn modelId="{3B72517E-0662-DB4B-9C76-49E21CC84D07}" type="presParOf" srcId="{F8E4888F-BCDE-364C-9457-8C8CDA0CFBD4}" destId="{0819B8F7-92A2-5141-BEC2-43A65B8921FD}" srcOrd="0" destOrd="0" presId="urn:microsoft.com/office/officeart/2005/8/layout/matrix3"/>
    <dgm:cxn modelId="{0A5A31BA-EC52-8F42-A89D-E676769645F6}" type="presParOf" srcId="{F8E4888F-BCDE-364C-9457-8C8CDA0CFBD4}" destId="{64EE11DE-FE5B-FB4D-9A7B-FD5A47CA25D1}" srcOrd="1" destOrd="0" presId="urn:microsoft.com/office/officeart/2005/8/layout/matrix3"/>
    <dgm:cxn modelId="{9E490007-B2F1-0C4C-B69A-23BF9C3BC60C}" type="presParOf" srcId="{F8E4888F-BCDE-364C-9457-8C8CDA0CFBD4}" destId="{D27A3763-5A24-CC44-91B3-35B3E8F51992}" srcOrd="2" destOrd="0" presId="urn:microsoft.com/office/officeart/2005/8/layout/matrix3"/>
    <dgm:cxn modelId="{DEDFDF93-C4AE-864C-BAD9-6F95C4646D3D}" type="presParOf" srcId="{F8E4888F-BCDE-364C-9457-8C8CDA0CFBD4}" destId="{B5222FBE-5E32-0F41-BDCB-A86DA3138A15}" srcOrd="3" destOrd="0" presId="urn:microsoft.com/office/officeart/2005/8/layout/matrix3"/>
    <dgm:cxn modelId="{45684D95-2ED3-1F4B-AD52-6052F6257EF6}" type="presParOf" srcId="{F8E4888F-BCDE-364C-9457-8C8CDA0CFBD4}" destId="{E8F20C47-AEB7-9B47-8C96-76E3B4BBBED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FE9654-2C50-3847-8FAD-DFD930098CC1}"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n-US"/>
        </a:p>
      </dgm:t>
    </dgm:pt>
    <dgm:pt modelId="{7565BDB8-C02D-ED45-8E95-BE9DE46C37AF}">
      <dgm:prSet phldrT="[Text]"/>
      <dgm:spPr>
        <a:solidFill>
          <a:schemeClr val="accent1">
            <a:lumMod val="50000"/>
          </a:schemeClr>
        </a:solidFill>
      </dgm:spPr>
      <dgm:t>
        <a:bodyPr/>
        <a:lstStyle/>
        <a:p>
          <a:r>
            <a:rPr lang="en-US" b="1" dirty="0">
              <a:solidFill>
                <a:schemeClr val="tx1"/>
              </a:solidFill>
            </a:rPr>
            <a:t>Shared Humanity and Self-Compassion </a:t>
          </a:r>
        </a:p>
      </dgm:t>
    </dgm:pt>
    <dgm:pt modelId="{062E1DF8-ACB2-9F48-A057-C12A26D75778}" type="parTrans" cxnId="{3114D081-3773-CC49-AD32-A5F9E6E804E3}">
      <dgm:prSet/>
      <dgm:spPr/>
      <dgm:t>
        <a:bodyPr/>
        <a:lstStyle/>
        <a:p>
          <a:endParaRPr lang="en-US"/>
        </a:p>
      </dgm:t>
    </dgm:pt>
    <dgm:pt modelId="{4AEA63E7-4600-4C4C-87BD-A7EEC0996896}" type="sibTrans" cxnId="{3114D081-3773-CC49-AD32-A5F9E6E804E3}">
      <dgm:prSet/>
      <dgm:spPr/>
      <dgm:t>
        <a:bodyPr/>
        <a:lstStyle/>
        <a:p>
          <a:endParaRPr lang="en-US"/>
        </a:p>
      </dgm:t>
    </dgm:pt>
    <dgm:pt modelId="{DB107AA0-0BEA-304F-939C-2EF53CB1394B}">
      <dgm:prSet phldrT="[Text]"/>
      <dgm:spPr/>
      <dgm:t>
        <a:bodyPr/>
        <a:lstStyle/>
        <a:p>
          <a:r>
            <a:rPr lang="en-US" dirty="0">
              <a:solidFill>
                <a:schemeClr val="tx2">
                  <a:lumMod val="50000"/>
                </a:schemeClr>
              </a:solidFill>
            </a:rPr>
            <a:t>Honoring our emotional experiences</a:t>
          </a:r>
        </a:p>
      </dgm:t>
    </dgm:pt>
    <dgm:pt modelId="{C708DB7C-EE21-F842-A614-79697CDAB658}" type="parTrans" cxnId="{9E9C1032-A831-EF4C-BBAF-EA3132BF73BC}">
      <dgm:prSet/>
      <dgm:spPr/>
      <dgm:t>
        <a:bodyPr/>
        <a:lstStyle/>
        <a:p>
          <a:endParaRPr lang="en-US"/>
        </a:p>
      </dgm:t>
    </dgm:pt>
    <dgm:pt modelId="{E7D35E45-1B55-9D47-8D9D-70C459F6BB78}" type="sibTrans" cxnId="{9E9C1032-A831-EF4C-BBAF-EA3132BF73BC}">
      <dgm:prSet/>
      <dgm:spPr/>
      <dgm:t>
        <a:bodyPr/>
        <a:lstStyle/>
        <a:p>
          <a:endParaRPr lang="en-US"/>
        </a:p>
      </dgm:t>
    </dgm:pt>
    <dgm:pt modelId="{71057C95-23F5-7949-BAC9-235D6DC5D769}">
      <dgm:prSet phldrT="[Text]"/>
      <dgm:spPr/>
      <dgm:t>
        <a:bodyPr/>
        <a:lstStyle/>
        <a:p>
          <a:r>
            <a:rPr lang="en-US" dirty="0">
              <a:solidFill>
                <a:schemeClr val="tx2">
                  <a:lumMod val="50000"/>
                </a:schemeClr>
              </a:solidFill>
            </a:rPr>
            <a:t>Flexibility in values expression </a:t>
          </a:r>
        </a:p>
      </dgm:t>
    </dgm:pt>
    <dgm:pt modelId="{6EE59D2F-AF81-914D-8A84-6B65A74FD2B4}" type="parTrans" cxnId="{98A5D149-1697-AB47-8971-4A507D46135A}">
      <dgm:prSet/>
      <dgm:spPr/>
      <dgm:t>
        <a:bodyPr/>
        <a:lstStyle/>
        <a:p>
          <a:endParaRPr lang="en-US"/>
        </a:p>
      </dgm:t>
    </dgm:pt>
    <dgm:pt modelId="{B5477E2A-34EC-A04B-AA84-DE4567ED9EDE}" type="sibTrans" cxnId="{98A5D149-1697-AB47-8971-4A507D46135A}">
      <dgm:prSet/>
      <dgm:spPr/>
      <dgm:t>
        <a:bodyPr/>
        <a:lstStyle/>
        <a:p>
          <a:endParaRPr lang="en-US"/>
        </a:p>
      </dgm:t>
    </dgm:pt>
    <dgm:pt modelId="{8F457676-AB51-3545-8B3C-01D506C0CEF8}">
      <dgm:prSet phldrT="[Text]"/>
      <dgm:spPr/>
      <dgm:t>
        <a:bodyPr/>
        <a:lstStyle/>
        <a:p>
          <a:r>
            <a:rPr lang="en-US" dirty="0">
              <a:solidFill>
                <a:schemeClr val="tx2">
                  <a:lumMod val="50000"/>
                </a:schemeClr>
              </a:solidFill>
            </a:rPr>
            <a:t>Embrace new values-guided actions</a:t>
          </a:r>
        </a:p>
      </dgm:t>
    </dgm:pt>
    <dgm:pt modelId="{5306EECD-FE8D-6345-B3D9-45DB19B10BBC}" type="parTrans" cxnId="{B6F00603-922E-2943-9A44-9476C0F635B1}">
      <dgm:prSet/>
      <dgm:spPr/>
      <dgm:t>
        <a:bodyPr/>
        <a:lstStyle/>
        <a:p>
          <a:endParaRPr lang="en-US"/>
        </a:p>
      </dgm:t>
    </dgm:pt>
    <dgm:pt modelId="{DB9354EE-5258-7144-9B7C-EA6130373C04}" type="sibTrans" cxnId="{B6F00603-922E-2943-9A44-9476C0F635B1}">
      <dgm:prSet/>
      <dgm:spPr/>
      <dgm:t>
        <a:bodyPr/>
        <a:lstStyle/>
        <a:p>
          <a:endParaRPr lang="en-US"/>
        </a:p>
      </dgm:t>
    </dgm:pt>
    <dgm:pt modelId="{F8E4888F-BCDE-364C-9457-8C8CDA0CFBD4}" type="pres">
      <dgm:prSet presAssocID="{50FE9654-2C50-3847-8FAD-DFD930098CC1}" presName="matrix" presStyleCnt="0">
        <dgm:presLayoutVars>
          <dgm:chMax val="1"/>
          <dgm:dir/>
          <dgm:resizeHandles val="exact"/>
        </dgm:presLayoutVars>
      </dgm:prSet>
      <dgm:spPr/>
    </dgm:pt>
    <dgm:pt modelId="{0819B8F7-92A2-5141-BEC2-43A65B8921FD}" type="pres">
      <dgm:prSet presAssocID="{50FE9654-2C50-3847-8FAD-DFD930098CC1}" presName="diamond" presStyleLbl="bgShp" presStyleIdx="0" presStyleCnt="1"/>
      <dgm:spPr/>
    </dgm:pt>
    <dgm:pt modelId="{64EE11DE-FE5B-FB4D-9A7B-FD5A47CA25D1}" type="pres">
      <dgm:prSet presAssocID="{50FE9654-2C50-3847-8FAD-DFD930098CC1}" presName="quad1" presStyleLbl="node1" presStyleIdx="0" presStyleCnt="4">
        <dgm:presLayoutVars>
          <dgm:chMax val="0"/>
          <dgm:chPref val="0"/>
          <dgm:bulletEnabled val="1"/>
        </dgm:presLayoutVars>
      </dgm:prSet>
      <dgm:spPr/>
    </dgm:pt>
    <dgm:pt modelId="{D27A3763-5A24-CC44-91B3-35B3E8F51992}" type="pres">
      <dgm:prSet presAssocID="{50FE9654-2C50-3847-8FAD-DFD930098CC1}" presName="quad2" presStyleLbl="node1" presStyleIdx="1" presStyleCnt="4">
        <dgm:presLayoutVars>
          <dgm:chMax val="0"/>
          <dgm:chPref val="0"/>
          <dgm:bulletEnabled val="1"/>
        </dgm:presLayoutVars>
      </dgm:prSet>
      <dgm:spPr/>
    </dgm:pt>
    <dgm:pt modelId="{B5222FBE-5E32-0F41-BDCB-A86DA3138A15}" type="pres">
      <dgm:prSet presAssocID="{50FE9654-2C50-3847-8FAD-DFD930098CC1}" presName="quad3" presStyleLbl="node1" presStyleIdx="2" presStyleCnt="4">
        <dgm:presLayoutVars>
          <dgm:chMax val="0"/>
          <dgm:chPref val="0"/>
          <dgm:bulletEnabled val="1"/>
        </dgm:presLayoutVars>
      </dgm:prSet>
      <dgm:spPr/>
    </dgm:pt>
    <dgm:pt modelId="{E8F20C47-AEB7-9B47-8C96-76E3B4BBBEDF}" type="pres">
      <dgm:prSet presAssocID="{50FE9654-2C50-3847-8FAD-DFD930098CC1}" presName="quad4" presStyleLbl="node1" presStyleIdx="3" presStyleCnt="4">
        <dgm:presLayoutVars>
          <dgm:chMax val="0"/>
          <dgm:chPref val="0"/>
          <dgm:bulletEnabled val="1"/>
        </dgm:presLayoutVars>
      </dgm:prSet>
      <dgm:spPr/>
    </dgm:pt>
  </dgm:ptLst>
  <dgm:cxnLst>
    <dgm:cxn modelId="{B6F00603-922E-2943-9A44-9476C0F635B1}" srcId="{50FE9654-2C50-3847-8FAD-DFD930098CC1}" destId="{8F457676-AB51-3545-8B3C-01D506C0CEF8}" srcOrd="2" destOrd="0" parTransId="{5306EECD-FE8D-6345-B3D9-45DB19B10BBC}" sibTransId="{DB9354EE-5258-7144-9B7C-EA6130373C04}"/>
    <dgm:cxn modelId="{94BC9C23-9868-394F-AC6F-908BB940E646}" type="presOf" srcId="{8F457676-AB51-3545-8B3C-01D506C0CEF8}" destId="{B5222FBE-5E32-0F41-BDCB-A86DA3138A15}" srcOrd="0" destOrd="0" presId="urn:microsoft.com/office/officeart/2005/8/layout/matrix3"/>
    <dgm:cxn modelId="{AA97982C-756B-BB47-B5A4-FF80DF3BB006}" type="presOf" srcId="{DB107AA0-0BEA-304F-939C-2EF53CB1394B}" destId="{64EE11DE-FE5B-FB4D-9A7B-FD5A47CA25D1}" srcOrd="0" destOrd="0" presId="urn:microsoft.com/office/officeart/2005/8/layout/matrix3"/>
    <dgm:cxn modelId="{9E9C1032-A831-EF4C-BBAF-EA3132BF73BC}" srcId="{50FE9654-2C50-3847-8FAD-DFD930098CC1}" destId="{DB107AA0-0BEA-304F-939C-2EF53CB1394B}" srcOrd="0" destOrd="0" parTransId="{C708DB7C-EE21-F842-A614-79697CDAB658}" sibTransId="{E7D35E45-1B55-9D47-8D9D-70C459F6BB78}"/>
    <dgm:cxn modelId="{98A5D149-1697-AB47-8971-4A507D46135A}" srcId="{50FE9654-2C50-3847-8FAD-DFD930098CC1}" destId="{71057C95-23F5-7949-BAC9-235D6DC5D769}" srcOrd="1" destOrd="0" parTransId="{6EE59D2F-AF81-914D-8A84-6B65A74FD2B4}" sibTransId="{B5477E2A-34EC-A04B-AA84-DE4567ED9EDE}"/>
    <dgm:cxn modelId="{C843176F-A3BA-2B4B-8937-A4AA1E66BCD1}" type="presOf" srcId="{71057C95-23F5-7949-BAC9-235D6DC5D769}" destId="{D27A3763-5A24-CC44-91B3-35B3E8F51992}" srcOrd="0" destOrd="0" presId="urn:microsoft.com/office/officeart/2005/8/layout/matrix3"/>
    <dgm:cxn modelId="{3114D081-3773-CC49-AD32-A5F9E6E804E3}" srcId="{50FE9654-2C50-3847-8FAD-DFD930098CC1}" destId="{7565BDB8-C02D-ED45-8E95-BE9DE46C37AF}" srcOrd="3" destOrd="0" parTransId="{062E1DF8-ACB2-9F48-A057-C12A26D75778}" sibTransId="{4AEA63E7-4600-4C4C-87BD-A7EEC0996896}"/>
    <dgm:cxn modelId="{0E9EDCA3-211C-B142-83EE-4F68A53FCF51}" type="presOf" srcId="{7565BDB8-C02D-ED45-8E95-BE9DE46C37AF}" destId="{E8F20C47-AEB7-9B47-8C96-76E3B4BBBEDF}" srcOrd="0" destOrd="0" presId="urn:microsoft.com/office/officeart/2005/8/layout/matrix3"/>
    <dgm:cxn modelId="{D92604A5-4EDE-8F4E-BCE5-B2955B10A0C5}" type="presOf" srcId="{50FE9654-2C50-3847-8FAD-DFD930098CC1}" destId="{F8E4888F-BCDE-364C-9457-8C8CDA0CFBD4}" srcOrd="0" destOrd="0" presId="urn:microsoft.com/office/officeart/2005/8/layout/matrix3"/>
    <dgm:cxn modelId="{3B72517E-0662-DB4B-9C76-49E21CC84D07}" type="presParOf" srcId="{F8E4888F-BCDE-364C-9457-8C8CDA0CFBD4}" destId="{0819B8F7-92A2-5141-BEC2-43A65B8921FD}" srcOrd="0" destOrd="0" presId="urn:microsoft.com/office/officeart/2005/8/layout/matrix3"/>
    <dgm:cxn modelId="{0A5A31BA-EC52-8F42-A89D-E676769645F6}" type="presParOf" srcId="{F8E4888F-BCDE-364C-9457-8C8CDA0CFBD4}" destId="{64EE11DE-FE5B-FB4D-9A7B-FD5A47CA25D1}" srcOrd="1" destOrd="0" presId="urn:microsoft.com/office/officeart/2005/8/layout/matrix3"/>
    <dgm:cxn modelId="{9E490007-B2F1-0C4C-B69A-23BF9C3BC60C}" type="presParOf" srcId="{F8E4888F-BCDE-364C-9457-8C8CDA0CFBD4}" destId="{D27A3763-5A24-CC44-91B3-35B3E8F51992}" srcOrd="2" destOrd="0" presId="urn:microsoft.com/office/officeart/2005/8/layout/matrix3"/>
    <dgm:cxn modelId="{DEDFDF93-C4AE-864C-BAD9-6F95C4646D3D}" type="presParOf" srcId="{F8E4888F-BCDE-364C-9457-8C8CDA0CFBD4}" destId="{B5222FBE-5E32-0F41-BDCB-A86DA3138A15}" srcOrd="3" destOrd="0" presId="urn:microsoft.com/office/officeart/2005/8/layout/matrix3"/>
    <dgm:cxn modelId="{45684D95-2ED3-1F4B-AD52-6052F6257EF6}" type="presParOf" srcId="{F8E4888F-BCDE-364C-9457-8C8CDA0CFBD4}" destId="{E8F20C47-AEB7-9B47-8C96-76E3B4BBBED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69B31-D0EF-3043-9618-28138362D540}">
      <dsp:nvSpPr>
        <dsp:cNvPr id="0" name=""/>
        <dsp:cNvSpPr/>
      </dsp:nvSpPr>
      <dsp:spPr>
        <a:xfrm>
          <a:off x="3247592" y="199178"/>
          <a:ext cx="2002281" cy="105418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u="sng" kern="1200" dirty="0"/>
            <a:t>Behave</a:t>
          </a:r>
        </a:p>
      </dsp:txBody>
      <dsp:txXfrm>
        <a:off x="3299053" y="250639"/>
        <a:ext cx="1899359" cy="951266"/>
      </dsp:txXfrm>
    </dsp:sp>
    <dsp:sp modelId="{2D9512BB-C39B-074E-A736-01A0893FFB4E}">
      <dsp:nvSpPr>
        <dsp:cNvPr id="0" name=""/>
        <dsp:cNvSpPr/>
      </dsp:nvSpPr>
      <dsp:spPr>
        <a:xfrm>
          <a:off x="2788423" y="975036"/>
          <a:ext cx="4298503" cy="4298503"/>
        </a:xfrm>
        <a:custGeom>
          <a:avLst/>
          <a:gdLst/>
          <a:ahLst/>
          <a:cxnLst/>
          <a:rect l="0" t="0" r="0" b="0"/>
          <a:pathLst>
            <a:path>
              <a:moveTo>
                <a:pt x="2475517" y="24908"/>
              </a:moveTo>
              <a:arcTo wR="2149251" hR="2149251" stAng="16723890" swAng="2273336"/>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72FD1AE-82B2-D144-9B89-330A4C039792}">
      <dsp:nvSpPr>
        <dsp:cNvPr id="0" name=""/>
        <dsp:cNvSpPr/>
      </dsp:nvSpPr>
      <dsp:spPr>
        <a:xfrm>
          <a:off x="5626704" y="1658492"/>
          <a:ext cx="2133891" cy="130148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u="sng" kern="1200" dirty="0"/>
            <a:t>Observe outcome</a:t>
          </a:r>
        </a:p>
      </dsp:txBody>
      <dsp:txXfrm>
        <a:off x="5690237" y="1722025"/>
        <a:ext cx="2006825" cy="1174417"/>
      </dsp:txXfrm>
    </dsp:sp>
    <dsp:sp modelId="{0E66842E-D067-D141-A84C-DC28327C11BB}">
      <dsp:nvSpPr>
        <dsp:cNvPr id="0" name=""/>
        <dsp:cNvSpPr/>
      </dsp:nvSpPr>
      <dsp:spPr>
        <a:xfrm>
          <a:off x="2054570" y="-445909"/>
          <a:ext cx="4298503" cy="4298503"/>
        </a:xfrm>
        <a:custGeom>
          <a:avLst/>
          <a:gdLst/>
          <a:ahLst/>
          <a:cxnLst/>
          <a:rect l="0" t="0" r="0" b="0"/>
          <a:pathLst>
            <a:path>
              <a:moveTo>
                <a:pt x="3887128" y="3413793"/>
              </a:moveTo>
              <a:arcTo wR="2149251" hR="2149251" stAng="2162460" swAng="1544292"/>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617D2C-B918-6C48-BF78-F4B6383459AF}">
      <dsp:nvSpPr>
        <dsp:cNvPr id="0" name=""/>
        <dsp:cNvSpPr/>
      </dsp:nvSpPr>
      <dsp:spPr>
        <a:xfrm>
          <a:off x="2519512" y="3601713"/>
          <a:ext cx="3458441" cy="167919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sng" kern="1200" dirty="0"/>
            <a:t>Respond</a:t>
          </a:r>
        </a:p>
        <a:p>
          <a:pPr marL="0" lvl="0" indent="0" algn="ctr" defTabSz="889000">
            <a:lnSpc>
              <a:spcPct val="90000"/>
            </a:lnSpc>
            <a:spcBef>
              <a:spcPct val="0"/>
            </a:spcBef>
            <a:spcAft>
              <a:spcPct val="35000"/>
            </a:spcAft>
            <a:buNone/>
          </a:pPr>
          <a:r>
            <a:rPr lang="en-US" sz="2000" b="1" kern="1200" dirty="0"/>
            <a:t>1. </a:t>
          </a:r>
          <a:r>
            <a:rPr lang="en-US" sz="2000" b="0" kern="1200" dirty="0"/>
            <a:t>Self Compassion </a:t>
          </a:r>
        </a:p>
        <a:p>
          <a:pPr marL="0" lvl="0" indent="0" algn="ctr" defTabSz="889000">
            <a:lnSpc>
              <a:spcPct val="90000"/>
            </a:lnSpc>
            <a:spcBef>
              <a:spcPct val="0"/>
            </a:spcBef>
            <a:spcAft>
              <a:spcPct val="35000"/>
            </a:spcAft>
            <a:buNone/>
          </a:pPr>
          <a:r>
            <a:rPr lang="en-US" sz="2000" kern="1200" dirty="0"/>
            <a:t>2. Make a Repair (if  appropriate)</a:t>
          </a:r>
        </a:p>
      </dsp:txBody>
      <dsp:txXfrm>
        <a:off x="2601484" y="3683685"/>
        <a:ext cx="3294497" cy="1515255"/>
      </dsp:txXfrm>
    </dsp:sp>
    <dsp:sp modelId="{C1DD31E2-5306-D147-939F-F860BD76F937}">
      <dsp:nvSpPr>
        <dsp:cNvPr id="0" name=""/>
        <dsp:cNvSpPr/>
      </dsp:nvSpPr>
      <dsp:spPr>
        <a:xfrm>
          <a:off x="2230468" y="-406680"/>
          <a:ext cx="4298503" cy="4298503"/>
        </a:xfrm>
        <a:custGeom>
          <a:avLst/>
          <a:gdLst/>
          <a:ahLst/>
          <a:cxnLst/>
          <a:rect l="0" t="0" r="0" b="0"/>
          <a:pathLst>
            <a:path>
              <a:moveTo>
                <a:pt x="1063522" y="4004103"/>
              </a:moveTo>
              <a:arcTo wR="2149251" hR="2149251" stAng="7220543" swAng="1344729"/>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ADB233A-FDFE-DF40-BFD1-2326522BF8A3}">
      <dsp:nvSpPr>
        <dsp:cNvPr id="0" name=""/>
        <dsp:cNvSpPr/>
      </dsp:nvSpPr>
      <dsp:spPr>
        <a:xfrm>
          <a:off x="891865" y="1735089"/>
          <a:ext cx="2075044" cy="130148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u="sng" kern="1200" dirty="0"/>
            <a:t>Choose Again</a:t>
          </a:r>
        </a:p>
        <a:p>
          <a:pPr marL="0" lvl="0" indent="0" algn="ctr" defTabSz="889000">
            <a:lnSpc>
              <a:spcPct val="90000"/>
            </a:lnSpc>
            <a:spcBef>
              <a:spcPct val="0"/>
            </a:spcBef>
            <a:spcAft>
              <a:spcPct val="35000"/>
            </a:spcAft>
            <a:buNone/>
          </a:pPr>
          <a:r>
            <a:rPr lang="en-US" sz="2000" kern="1200" dirty="0"/>
            <a:t>The Next Right Thing</a:t>
          </a:r>
        </a:p>
      </dsp:txBody>
      <dsp:txXfrm>
        <a:off x="955398" y="1798622"/>
        <a:ext cx="1947978" cy="1174417"/>
      </dsp:txXfrm>
    </dsp:sp>
    <dsp:sp modelId="{8D786E48-4C00-F04E-A58A-BBD7D3D081E3}">
      <dsp:nvSpPr>
        <dsp:cNvPr id="0" name=""/>
        <dsp:cNvSpPr/>
      </dsp:nvSpPr>
      <dsp:spPr>
        <a:xfrm>
          <a:off x="1602686" y="958627"/>
          <a:ext cx="4298503" cy="4298503"/>
        </a:xfrm>
        <a:custGeom>
          <a:avLst/>
          <a:gdLst/>
          <a:ahLst/>
          <a:cxnLst/>
          <a:rect l="0" t="0" r="0" b="0"/>
          <a:pathLst>
            <a:path>
              <a:moveTo>
                <a:pt x="504233" y="766067"/>
              </a:moveTo>
              <a:arcTo wR="2149251" hR="2149251" stAng="13203492" swAng="2160547"/>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9B8F7-92A2-5141-BEC2-43A65B8921FD}">
      <dsp:nvSpPr>
        <dsp:cNvPr id="0" name=""/>
        <dsp:cNvSpPr/>
      </dsp:nvSpPr>
      <dsp:spPr>
        <a:xfrm>
          <a:off x="2404884" y="0"/>
          <a:ext cx="4578220" cy="457822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E11DE-FE5B-FB4D-9A7B-FD5A47CA25D1}">
      <dsp:nvSpPr>
        <dsp:cNvPr id="0" name=""/>
        <dsp:cNvSpPr/>
      </dsp:nvSpPr>
      <dsp:spPr>
        <a:xfrm>
          <a:off x="2839815" y="434930"/>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dirty="0">
              <a:solidFill>
                <a:schemeClr val="bg1"/>
              </a:solidFill>
            </a:rPr>
            <a:t>Honoring our emotional experiences</a:t>
          </a:r>
        </a:p>
      </dsp:txBody>
      <dsp:txXfrm>
        <a:off x="2926976" y="522091"/>
        <a:ext cx="1611183" cy="1611183"/>
      </dsp:txXfrm>
    </dsp:sp>
    <dsp:sp modelId="{D27A3763-5A24-CC44-91B3-35B3E8F51992}">
      <dsp:nvSpPr>
        <dsp:cNvPr id="0" name=""/>
        <dsp:cNvSpPr/>
      </dsp:nvSpPr>
      <dsp:spPr>
        <a:xfrm>
          <a:off x="4762667" y="434930"/>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dirty="0">
              <a:solidFill>
                <a:schemeClr val="bg1"/>
              </a:solidFill>
            </a:rPr>
            <a:t>Flexibility in values expression </a:t>
          </a:r>
        </a:p>
      </dsp:txBody>
      <dsp:txXfrm>
        <a:off x="4849828" y="522091"/>
        <a:ext cx="1611183" cy="1611183"/>
      </dsp:txXfrm>
    </dsp:sp>
    <dsp:sp modelId="{B5222FBE-5E32-0F41-BDCB-A86DA3138A15}">
      <dsp:nvSpPr>
        <dsp:cNvPr id="0" name=""/>
        <dsp:cNvSpPr/>
      </dsp:nvSpPr>
      <dsp:spPr>
        <a:xfrm>
          <a:off x="2839815" y="2357783"/>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dirty="0">
              <a:solidFill>
                <a:schemeClr val="bg1"/>
              </a:solidFill>
            </a:rPr>
            <a:t>Embrace new values-guided actions</a:t>
          </a:r>
        </a:p>
      </dsp:txBody>
      <dsp:txXfrm>
        <a:off x="2926976" y="2444944"/>
        <a:ext cx="1611183" cy="1611183"/>
      </dsp:txXfrm>
    </dsp:sp>
    <dsp:sp modelId="{E8F20C47-AEB7-9B47-8C96-76E3B4BBBEDF}">
      <dsp:nvSpPr>
        <dsp:cNvPr id="0" name=""/>
        <dsp:cNvSpPr/>
      </dsp:nvSpPr>
      <dsp:spPr>
        <a:xfrm>
          <a:off x="4762667" y="2357783"/>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dirty="0">
              <a:solidFill>
                <a:schemeClr val="bg1"/>
              </a:solidFill>
            </a:rPr>
            <a:t>Shared Humanity and Self-Compassion </a:t>
          </a:r>
        </a:p>
      </dsp:txBody>
      <dsp:txXfrm>
        <a:off x="4849828" y="2444944"/>
        <a:ext cx="1611183" cy="1611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9B8F7-92A2-5141-BEC2-43A65B8921FD}">
      <dsp:nvSpPr>
        <dsp:cNvPr id="0" name=""/>
        <dsp:cNvSpPr/>
      </dsp:nvSpPr>
      <dsp:spPr>
        <a:xfrm>
          <a:off x="2404884" y="0"/>
          <a:ext cx="4578220" cy="457822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E11DE-FE5B-FB4D-9A7B-FD5A47CA25D1}">
      <dsp:nvSpPr>
        <dsp:cNvPr id="0" name=""/>
        <dsp:cNvSpPr/>
      </dsp:nvSpPr>
      <dsp:spPr>
        <a:xfrm>
          <a:off x="2839815" y="434930"/>
          <a:ext cx="1785505" cy="1785505"/>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Honoring our emotional experiences</a:t>
          </a:r>
        </a:p>
      </dsp:txBody>
      <dsp:txXfrm>
        <a:off x="2926976" y="522091"/>
        <a:ext cx="1611183" cy="1611183"/>
      </dsp:txXfrm>
    </dsp:sp>
    <dsp:sp modelId="{D27A3763-5A24-CC44-91B3-35B3E8F51992}">
      <dsp:nvSpPr>
        <dsp:cNvPr id="0" name=""/>
        <dsp:cNvSpPr/>
      </dsp:nvSpPr>
      <dsp:spPr>
        <a:xfrm>
          <a:off x="4762667" y="434930"/>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Flexibility in values expression </a:t>
          </a:r>
        </a:p>
      </dsp:txBody>
      <dsp:txXfrm>
        <a:off x="4849828" y="522091"/>
        <a:ext cx="1611183" cy="1611183"/>
      </dsp:txXfrm>
    </dsp:sp>
    <dsp:sp modelId="{B5222FBE-5E32-0F41-BDCB-A86DA3138A15}">
      <dsp:nvSpPr>
        <dsp:cNvPr id="0" name=""/>
        <dsp:cNvSpPr/>
      </dsp:nvSpPr>
      <dsp:spPr>
        <a:xfrm>
          <a:off x="2839815" y="2357783"/>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Embrace new values-guided actions</a:t>
          </a:r>
        </a:p>
      </dsp:txBody>
      <dsp:txXfrm>
        <a:off x="2926976" y="2444944"/>
        <a:ext cx="1611183" cy="1611183"/>
      </dsp:txXfrm>
    </dsp:sp>
    <dsp:sp modelId="{E8F20C47-AEB7-9B47-8C96-76E3B4BBBEDF}">
      <dsp:nvSpPr>
        <dsp:cNvPr id="0" name=""/>
        <dsp:cNvSpPr/>
      </dsp:nvSpPr>
      <dsp:spPr>
        <a:xfrm>
          <a:off x="4762667" y="2357783"/>
          <a:ext cx="1785505" cy="1785505"/>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Shared Humanity and Self-Compassion </a:t>
          </a:r>
        </a:p>
      </dsp:txBody>
      <dsp:txXfrm>
        <a:off x="4849828" y="2444944"/>
        <a:ext cx="1611183" cy="16111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9B8F7-92A2-5141-BEC2-43A65B8921FD}">
      <dsp:nvSpPr>
        <dsp:cNvPr id="0" name=""/>
        <dsp:cNvSpPr/>
      </dsp:nvSpPr>
      <dsp:spPr>
        <a:xfrm>
          <a:off x="2404884" y="0"/>
          <a:ext cx="4578220" cy="457822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E11DE-FE5B-FB4D-9A7B-FD5A47CA25D1}">
      <dsp:nvSpPr>
        <dsp:cNvPr id="0" name=""/>
        <dsp:cNvSpPr/>
      </dsp:nvSpPr>
      <dsp:spPr>
        <a:xfrm>
          <a:off x="2839815" y="434930"/>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Honoring our emotional experiences</a:t>
          </a:r>
        </a:p>
      </dsp:txBody>
      <dsp:txXfrm>
        <a:off x="2926976" y="522091"/>
        <a:ext cx="1611183" cy="1611183"/>
      </dsp:txXfrm>
    </dsp:sp>
    <dsp:sp modelId="{D27A3763-5A24-CC44-91B3-35B3E8F51992}">
      <dsp:nvSpPr>
        <dsp:cNvPr id="0" name=""/>
        <dsp:cNvSpPr/>
      </dsp:nvSpPr>
      <dsp:spPr>
        <a:xfrm>
          <a:off x="4762667" y="434930"/>
          <a:ext cx="1785505" cy="1785505"/>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Flexibility in values expression </a:t>
          </a:r>
        </a:p>
      </dsp:txBody>
      <dsp:txXfrm>
        <a:off x="4849828" y="522091"/>
        <a:ext cx="1611183" cy="1611183"/>
      </dsp:txXfrm>
    </dsp:sp>
    <dsp:sp modelId="{B5222FBE-5E32-0F41-BDCB-A86DA3138A15}">
      <dsp:nvSpPr>
        <dsp:cNvPr id="0" name=""/>
        <dsp:cNvSpPr/>
      </dsp:nvSpPr>
      <dsp:spPr>
        <a:xfrm>
          <a:off x="2839815" y="2357783"/>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Embrace new values-guided actions</a:t>
          </a:r>
        </a:p>
      </dsp:txBody>
      <dsp:txXfrm>
        <a:off x="2926976" y="2444944"/>
        <a:ext cx="1611183" cy="1611183"/>
      </dsp:txXfrm>
    </dsp:sp>
    <dsp:sp modelId="{E8F20C47-AEB7-9B47-8C96-76E3B4BBBEDF}">
      <dsp:nvSpPr>
        <dsp:cNvPr id="0" name=""/>
        <dsp:cNvSpPr/>
      </dsp:nvSpPr>
      <dsp:spPr>
        <a:xfrm>
          <a:off x="4762667" y="2357783"/>
          <a:ext cx="1785505" cy="1785505"/>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Shared Humanity and Self-Compassion </a:t>
          </a:r>
        </a:p>
      </dsp:txBody>
      <dsp:txXfrm>
        <a:off x="4849828" y="2444944"/>
        <a:ext cx="1611183" cy="16111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9B8F7-92A2-5141-BEC2-43A65B8921FD}">
      <dsp:nvSpPr>
        <dsp:cNvPr id="0" name=""/>
        <dsp:cNvSpPr/>
      </dsp:nvSpPr>
      <dsp:spPr>
        <a:xfrm>
          <a:off x="2404884" y="0"/>
          <a:ext cx="4578220" cy="457822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E11DE-FE5B-FB4D-9A7B-FD5A47CA25D1}">
      <dsp:nvSpPr>
        <dsp:cNvPr id="0" name=""/>
        <dsp:cNvSpPr/>
      </dsp:nvSpPr>
      <dsp:spPr>
        <a:xfrm>
          <a:off x="2839815" y="434930"/>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Honoring our emotional experiences</a:t>
          </a:r>
        </a:p>
      </dsp:txBody>
      <dsp:txXfrm>
        <a:off x="2926976" y="522091"/>
        <a:ext cx="1611183" cy="1611183"/>
      </dsp:txXfrm>
    </dsp:sp>
    <dsp:sp modelId="{D27A3763-5A24-CC44-91B3-35B3E8F51992}">
      <dsp:nvSpPr>
        <dsp:cNvPr id="0" name=""/>
        <dsp:cNvSpPr/>
      </dsp:nvSpPr>
      <dsp:spPr>
        <a:xfrm>
          <a:off x="4762667" y="434930"/>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Flexibility in values expression </a:t>
          </a:r>
        </a:p>
      </dsp:txBody>
      <dsp:txXfrm>
        <a:off x="4849828" y="522091"/>
        <a:ext cx="1611183" cy="1611183"/>
      </dsp:txXfrm>
    </dsp:sp>
    <dsp:sp modelId="{B5222FBE-5E32-0F41-BDCB-A86DA3138A15}">
      <dsp:nvSpPr>
        <dsp:cNvPr id="0" name=""/>
        <dsp:cNvSpPr/>
      </dsp:nvSpPr>
      <dsp:spPr>
        <a:xfrm>
          <a:off x="2839815" y="2357783"/>
          <a:ext cx="1785505" cy="1785505"/>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Embrace new values-guided actions</a:t>
          </a:r>
        </a:p>
      </dsp:txBody>
      <dsp:txXfrm>
        <a:off x="2926976" y="2444944"/>
        <a:ext cx="1611183" cy="1611183"/>
      </dsp:txXfrm>
    </dsp:sp>
    <dsp:sp modelId="{E8F20C47-AEB7-9B47-8C96-76E3B4BBBEDF}">
      <dsp:nvSpPr>
        <dsp:cNvPr id="0" name=""/>
        <dsp:cNvSpPr/>
      </dsp:nvSpPr>
      <dsp:spPr>
        <a:xfrm>
          <a:off x="4762667" y="2357783"/>
          <a:ext cx="1785505" cy="1785505"/>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Shared Humanity and Self-Compassion </a:t>
          </a:r>
        </a:p>
      </dsp:txBody>
      <dsp:txXfrm>
        <a:off x="4849828" y="2444944"/>
        <a:ext cx="1611183" cy="16111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9B8F7-92A2-5141-BEC2-43A65B8921FD}">
      <dsp:nvSpPr>
        <dsp:cNvPr id="0" name=""/>
        <dsp:cNvSpPr/>
      </dsp:nvSpPr>
      <dsp:spPr>
        <a:xfrm>
          <a:off x="2404884" y="0"/>
          <a:ext cx="4578220" cy="457822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E11DE-FE5B-FB4D-9A7B-FD5A47CA25D1}">
      <dsp:nvSpPr>
        <dsp:cNvPr id="0" name=""/>
        <dsp:cNvSpPr/>
      </dsp:nvSpPr>
      <dsp:spPr>
        <a:xfrm>
          <a:off x="2839815" y="434930"/>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Honoring our emotional experiences</a:t>
          </a:r>
        </a:p>
      </dsp:txBody>
      <dsp:txXfrm>
        <a:off x="2926976" y="522091"/>
        <a:ext cx="1611183" cy="1611183"/>
      </dsp:txXfrm>
    </dsp:sp>
    <dsp:sp modelId="{D27A3763-5A24-CC44-91B3-35B3E8F51992}">
      <dsp:nvSpPr>
        <dsp:cNvPr id="0" name=""/>
        <dsp:cNvSpPr/>
      </dsp:nvSpPr>
      <dsp:spPr>
        <a:xfrm>
          <a:off x="4762667" y="434930"/>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Flexibility in values expression </a:t>
          </a:r>
        </a:p>
      </dsp:txBody>
      <dsp:txXfrm>
        <a:off x="4849828" y="522091"/>
        <a:ext cx="1611183" cy="1611183"/>
      </dsp:txXfrm>
    </dsp:sp>
    <dsp:sp modelId="{B5222FBE-5E32-0F41-BDCB-A86DA3138A15}">
      <dsp:nvSpPr>
        <dsp:cNvPr id="0" name=""/>
        <dsp:cNvSpPr/>
      </dsp:nvSpPr>
      <dsp:spPr>
        <a:xfrm>
          <a:off x="2839815" y="2357783"/>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Embrace new values-guided actions</a:t>
          </a:r>
        </a:p>
      </dsp:txBody>
      <dsp:txXfrm>
        <a:off x="2926976" y="2444944"/>
        <a:ext cx="1611183" cy="1611183"/>
      </dsp:txXfrm>
    </dsp:sp>
    <dsp:sp modelId="{E8F20C47-AEB7-9B47-8C96-76E3B4BBBEDF}">
      <dsp:nvSpPr>
        <dsp:cNvPr id="0" name=""/>
        <dsp:cNvSpPr/>
      </dsp:nvSpPr>
      <dsp:spPr>
        <a:xfrm>
          <a:off x="4762667" y="2357783"/>
          <a:ext cx="1785505" cy="1785505"/>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Shared Humanity and Self-Compassion </a:t>
          </a:r>
        </a:p>
      </dsp:txBody>
      <dsp:txXfrm>
        <a:off x="4849828" y="2444944"/>
        <a:ext cx="1611183" cy="16111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9B8F7-92A2-5141-BEC2-43A65B8921FD}">
      <dsp:nvSpPr>
        <dsp:cNvPr id="0" name=""/>
        <dsp:cNvSpPr/>
      </dsp:nvSpPr>
      <dsp:spPr>
        <a:xfrm>
          <a:off x="2404884" y="0"/>
          <a:ext cx="4578220" cy="457822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E11DE-FE5B-FB4D-9A7B-FD5A47CA25D1}">
      <dsp:nvSpPr>
        <dsp:cNvPr id="0" name=""/>
        <dsp:cNvSpPr/>
      </dsp:nvSpPr>
      <dsp:spPr>
        <a:xfrm>
          <a:off x="2839815" y="434930"/>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Honoring our emotional experiences</a:t>
          </a:r>
        </a:p>
      </dsp:txBody>
      <dsp:txXfrm>
        <a:off x="2926976" y="522091"/>
        <a:ext cx="1611183" cy="1611183"/>
      </dsp:txXfrm>
    </dsp:sp>
    <dsp:sp modelId="{D27A3763-5A24-CC44-91B3-35B3E8F51992}">
      <dsp:nvSpPr>
        <dsp:cNvPr id="0" name=""/>
        <dsp:cNvSpPr/>
      </dsp:nvSpPr>
      <dsp:spPr>
        <a:xfrm>
          <a:off x="4762667" y="434930"/>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Flexibility in values expression </a:t>
          </a:r>
        </a:p>
      </dsp:txBody>
      <dsp:txXfrm>
        <a:off x="4849828" y="522091"/>
        <a:ext cx="1611183" cy="1611183"/>
      </dsp:txXfrm>
    </dsp:sp>
    <dsp:sp modelId="{B5222FBE-5E32-0F41-BDCB-A86DA3138A15}">
      <dsp:nvSpPr>
        <dsp:cNvPr id="0" name=""/>
        <dsp:cNvSpPr/>
      </dsp:nvSpPr>
      <dsp:spPr>
        <a:xfrm>
          <a:off x="2839815" y="2357783"/>
          <a:ext cx="1785505" cy="178550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lumMod val="50000"/>
                </a:schemeClr>
              </a:solidFill>
            </a:rPr>
            <a:t>Embrace new values-guided actions</a:t>
          </a:r>
        </a:p>
      </dsp:txBody>
      <dsp:txXfrm>
        <a:off x="2926976" y="2444944"/>
        <a:ext cx="1611183" cy="1611183"/>
      </dsp:txXfrm>
    </dsp:sp>
    <dsp:sp modelId="{E8F20C47-AEB7-9B47-8C96-76E3B4BBBEDF}">
      <dsp:nvSpPr>
        <dsp:cNvPr id="0" name=""/>
        <dsp:cNvSpPr/>
      </dsp:nvSpPr>
      <dsp:spPr>
        <a:xfrm>
          <a:off x="4762667" y="2357783"/>
          <a:ext cx="1785505" cy="1785505"/>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Shared Humanity and Self-Compassion </a:t>
          </a:r>
        </a:p>
      </dsp:txBody>
      <dsp:txXfrm>
        <a:off x="4849828" y="2444944"/>
        <a:ext cx="1611183" cy="1611183"/>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2426E-D413-6C4C-8864-7F08D465FE64}" type="datetimeFigureOut">
              <a:rPr lang="en-US" smtClean="0"/>
              <a:t>7/15/20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AC43E-45C2-994B-88D2-787385EDC9E0}" type="slidenum">
              <a:rPr lang="en-US" smtClean="0"/>
              <a:t>‹#›</a:t>
            </a:fld>
            <a:endParaRPr lang="en-US"/>
          </a:p>
        </p:txBody>
      </p:sp>
    </p:spTree>
    <p:extLst>
      <p:ext uri="{BB962C8B-B14F-4D97-AF65-F5344CB8AC3E}">
        <p14:creationId xmlns:p14="http://schemas.microsoft.com/office/powerpoint/2010/main" val="3740505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7567">
              <a:defRPr/>
            </a:pPr>
            <a:r>
              <a:rPr lang="en-US" dirty="0"/>
              <a:t>Helping clients learn functional analysis of their own behavior</a:t>
            </a:r>
          </a:p>
          <a:p>
            <a:pPr defTabSz="927567">
              <a:defRPr/>
            </a:pPr>
            <a:r>
              <a:rPr lang="en-US" dirty="0"/>
              <a:t>Private – experiential avoidance. Public – overt avoidance. </a:t>
            </a:r>
          </a:p>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pPr/>
              <a:t>9</a:t>
            </a:fld>
            <a:endParaRPr lang="en-US"/>
          </a:p>
        </p:txBody>
      </p:sp>
    </p:spTree>
    <p:extLst>
      <p:ext uri="{BB962C8B-B14F-4D97-AF65-F5344CB8AC3E}">
        <p14:creationId xmlns:p14="http://schemas.microsoft.com/office/powerpoint/2010/main" val="375071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7:notes"/>
          <p:cNvSpPr>
            <a:spLocks noGrp="1" noRot="1" noChangeAspect="1"/>
          </p:cNvSpPr>
          <p:nvPr>
            <p:ph type="sldImg" idx="2"/>
          </p:nvPr>
        </p:nvSpPr>
        <p:spPr>
          <a:xfrm>
            <a:off x="330200" y="695325"/>
            <a:ext cx="6197600" cy="34877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37:notes"/>
          <p:cNvSpPr txBox="1">
            <a:spLocks noGrp="1"/>
          </p:cNvSpPr>
          <p:nvPr>
            <p:ph type="body" idx="1"/>
          </p:nvPr>
        </p:nvSpPr>
        <p:spPr>
          <a:xfrm>
            <a:off x="685800" y="4415791"/>
            <a:ext cx="5486400" cy="4183380"/>
          </a:xfrm>
          <a:prstGeom prst="rect">
            <a:avLst/>
          </a:prstGeom>
          <a:noFill/>
          <a:ln>
            <a:noFill/>
          </a:ln>
        </p:spPr>
        <p:txBody>
          <a:bodyPr spcFirstLastPara="1" wrap="square" lIns="92750" tIns="46375" rIns="92750" bIns="46375" anchor="t" anchorCtr="0">
            <a:noAutofit/>
          </a:bodyPr>
          <a:lstStyle/>
          <a:p>
            <a:pPr marL="0" lvl="0" indent="0" algn="l" rtl="0">
              <a:spcBef>
                <a:spcPts val="0"/>
              </a:spcBef>
              <a:spcAft>
                <a:spcPts val="0"/>
              </a:spcAft>
              <a:buNone/>
            </a:pPr>
            <a:endParaRPr/>
          </a:p>
        </p:txBody>
      </p:sp>
      <p:sp>
        <p:nvSpPr>
          <p:cNvPr id="491" name="Google Shape;491;p37:notes"/>
          <p:cNvSpPr txBox="1">
            <a:spLocks noGrp="1"/>
          </p:cNvSpPr>
          <p:nvPr>
            <p:ph type="sldNum" idx="12"/>
          </p:nvPr>
        </p:nvSpPr>
        <p:spPr>
          <a:xfrm>
            <a:off x="3884613" y="8829968"/>
            <a:ext cx="2971800" cy="464820"/>
          </a:xfrm>
          <a:prstGeom prst="rect">
            <a:avLst/>
          </a:prstGeom>
          <a:noFill/>
          <a:ln>
            <a:noFill/>
          </a:ln>
        </p:spPr>
        <p:txBody>
          <a:bodyPr spcFirstLastPara="1" wrap="square" lIns="92750" tIns="46375" rIns="92750" bIns="46375"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45601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7:notes"/>
          <p:cNvSpPr>
            <a:spLocks noGrp="1" noRot="1" noChangeAspect="1"/>
          </p:cNvSpPr>
          <p:nvPr>
            <p:ph type="sldImg" idx="2"/>
          </p:nvPr>
        </p:nvSpPr>
        <p:spPr>
          <a:xfrm>
            <a:off x="330200" y="695325"/>
            <a:ext cx="6197600" cy="34877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37:notes"/>
          <p:cNvSpPr txBox="1">
            <a:spLocks noGrp="1"/>
          </p:cNvSpPr>
          <p:nvPr>
            <p:ph type="body" idx="1"/>
          </p:nvPr>
        </p:nvSpPr>
        <p:spPr>
          <a:xfrm>
            <a:off x="685800" y="4415791"/>
            <a:ext cx="5486400" cy="4183380"/>
          </a:xfrm>
          <a:prstGeom prst="rect">
            <a:avLst/>
          </a:prstGeom>
          <a:noFill/>
          <a:ln>
            <a:noFill/>
          </a:ln>
        </p:spPr>
        <p:txBody>
          <a:bodyPr spcFirstLastPara="1" wrap="square" lIns="92750" tIns="46375" rIns="92750" bIns="46375" anchor="t" anchorCtr="0">
            <a:noAutofit/>
          </a:bodyPr>
          <a:lstStyle/>
          <a:p>
            <a:pPr marL="0" lvl="0" indent="0" algn="l" rtl="0">
              <a:spcBef>
                <a:spcPts val="0"/>
              </a:spcBef>
              <a:spcAft>
                <a:spcPts val="0"/>
              </a:spcAft>
              <a:buNone/>
            </a:pPr>
            <a:endParaRPr/>
          </a:p>
        </p:txBody>
      </p:sp>
      <p:sp>
        <p:nvSpPr>
          <p:cNvPr id="491" name="Google Shape;491;p37:notes"/>
          <p:cNvSpPr txBox="1">
            <a:spLocks noGrp="1"/>
          </p:cNvSpPr>
          <p:nvPr>
            <p:ph type="sldNum" idx="12"/>
          </p:nvPr>
        </p:nvSpPr>
        <p:spPr>
          <a:xfrm>
            <a:off x="3884613" y="8829968"/>
            <a:ext cx="2971800" cy="464820"/>
          </a:xfrm>
          <a:prstGeom prst="rect">
            <a:avLst/>
          </a:prstGeom>
          <a:noFill/>
          <a:ln>
            <a:noFill/>
          </a:ln>
        </p:spPr>
        <p:txBody>
          <a:bodyPr spcFirstLastPara="1" wrap="square" lIns="92750" tIns="46375" rIns="92750" bIns="46375"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46192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AC43E-45C2-994B-88D2-787385EDC9E0}" type="slidenum">
              <a:rPr lang="en-US" smtClean="0"/>
              <a:t>35</a:t>
            </a:fld>
            <a:endParaRPr lang="en-US"/>
          </a:p>
        </p:txBody>
      </p:sp>
    </p:spTree>
    <p:extLst>
      <p:ext uri="{BB962C8B-B14F-4D97-AF65-F5344CB8AC3E}">
        <p14:creationId xmlns:p14="http://schemas.microsoft.com/office/powerpoint/2010/main" val="422497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AC43E-45C2-994B-88D2-787385EDC9E0}" type="slidenum">
              <a:rPr lang="en-US" smtClean="0"/>
              <a:t>37</a:t>
            </a:fld>
            <a:endParaRPr lang="en-US"/>
          </a:p>
        </p:txBody>
      </p:sp>
    </p:spTree>
    <p:extLst>
      <p:ext uri="{BB962C8B-B14F-4D97-AF65-F5344CB8AC3E}">
        <p14:creationId xmlns:p14="http://schemas.microsoft.com/office/powerpoint/2010/main" val="977327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AC43E-45C2-994B-88D2-787385EDC9E0}" type="slidenum">
              <a:rPr lang="en-US" smtClean="0"/>
              <a:t>38</a:t>
            </a:fld>
            <a:endParaRPr lang="en-US"/>
          </a:p>
        </p:txBody>
      </p:sp>
    </p:spTree>
    <p:extLst>
      <p:ext uri="{BB962C8B-B14F-4D97-AF65-F5344CB8AC3E}">
        <p14:creationId xmlns:p14="http://schemas.microsoft.com/office/powerpoint/2010/main" val="1577588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5181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542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8535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2900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7360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8421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7419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3960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464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289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6239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169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3545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55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723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209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6059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7/15/20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4277090"/>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5.tiff"/><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6.tiff"/><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mailto:Jennifer.plumb.Vilardaga@duke.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E8799-CCD9-554F-B664-E2504FB744AF}"/>
              </a:ext>
            </a:extLst>
          </p:cNvPr>
          <p:cNvSpPr>
            <a:spLocks noGrp="1"/>
          </p:cNvSpPr>
          <p:nvPr>
            <p:ph type="ctrTitle"/>
          </p:nvPr>
        </p:nvSpPr>
        <p:spPr>
          <a:xfrm>
            <a:off x="607209" y="1004050"/>
            <a:ext cx="10590028" cy="2528777"/>
          </a:xfrm>
        </p:spPr>
        <p:txBody>
          <a:bodyPr/>
          <a:lstStyle/>
          <a:p>
            <a:r>
              <a:rPr lang="en-US" sz="6500" dirty="0"/>
              <a:t>Being ACT at Every Step:</a:t>
            </a:r>
            <a:r>
              <a:rPr lang="en-US" sz="5500" dirty="0"/>
              <a:t> </a:t>
            </a:r>
            <a:r>
              <a:rPr lang="en-US" sz="4000" dirty="0"/>
              <a:t>Weaving What Matters into Your Work in Complex Clinical Situations </a:t>
            </a:r>
          </a:p>
        </p:txBody>
      </p:sp>
      <p:sp>
        <p:nvSpPr>
          <p:cNvPr id="3" name="Subtitle 2">
            <a:extLst>
              <a:ext uri="{FF2B5EF4-FFF2-40B4-BE49-F238E27FC236}">
                <a16:creationId xmlns:a16="http://schemas.microsoft.com/office/drawing/2014/main" id="{FDB714BB-FDCB-644A-ACF6-4A8E965A54D9}"/>
              </a:ext>
            </a:extLst>
          </p:cNvPr>
          <p:cNvSpPr>
            <a:spLocks noGrp="1"/>
          </p:cNvSpPr>
          <p:nvPr>
            <p:ph type="subTitle" idx="1"/>
          </p:nvPr>
        </p:nvSpPr>
        <p:spPr>
          <a:xfrm>
            <a:off x="586177" y="3771704"/>
            <a:ext cx="10611060" cy="2329170"/>
          </a:xfrm>
        </p:spPr>
        <p:txBody>
          <a:bodyPr>
            <a:normAutofit/>
          </a:bodyPr>
          <a:lstStyle/>
          <a:p>
            <a:r>
              <a:rPr lang="en-US" sz="2500" dirty="0"/>
              <a:t>Jennifer Plumb Vilardaga, PhD                                 July 16, 2020</a:t>
            </a:r>
            <a:endParaRPr lang="en-US" dirty="0"/>
          </a:p>
          <a:p>
            <a:r>
              <a:rPr lang="en-US" dirty="0"/>
              <a:t>Duke University Medical center 				   	</a:t>
            </a:r>
            <a:endParaRPr lang="en-US" sz="1800" dirty="0"/>
          </a:p>
          <a:p>
            <a:endParaRPr lang="en-US" dirty="0"/>
          </a:p>
        </p:txBody>
      </p:sp>
      <p:pic>
        <p:nvPicPr>
          <p:cNvPr id="4" name="Picture 3">
            <a:extLst>
              <a:ext uri="{FF2B5EF4-FFF2-40B4-BE49-F238E27FC236}">
                <a16:creationId xmlns:a16="http://schemas.microsoft.com/office/drawing/2014/main" id="{3D70B0F7-B18F-A749-B9B0-71A9DFAF817F}"/>
              </a:ext>
            </a:extLst>
          </p:cNvPr>
          <p:cNvPicPr>
            <a:picLocks noChangeAspect="1"/>
          </p:cNvPicPr>
          <p:nvPr/>
        </p:nvPicPr>
        <p:blipFill rotWithShape="1">
          <a:blip r:embed="rId2"/>
          <a:srcRect l="9488" t="29880" r="10542" b="31084"/>
          <a:stretch/>
        </p:blipFill>
        <p:spPr>
          <a:xfrm>
            <a:off x="3931018" y="4936289"/>
            <a:ext cx="3370348" cy="925418"/>
          </a:xfrm>
          <a:prstGeom prst="rect">
            <a:avLst/>
          </a:prstGeom>
        </p:spPr>
      </p:pic>
      <p:pic>
        <p:nvPicPr>
          <p:cNvPr id="5" name="Picture 4">
            <a:extLst>
              <a:ext uri="{FF2B5EF4-FFF2-40B4-BE49-F238E27FC236}">
                <a16:creationId xmlns:a16="http://schemas.microsoft.com/office/drawing/2014/main" id="{0D6584CE-F8A5-4041-B4A9-BB86CFD3E584}"/>
              </a:ext>
            </a:extLst>
          </p:cNvPr>
          <p:cNvPicPr>
            <a:picLocks noChangeAspect="1"/>
          </p:cNvPicPr>
          <p:nvPr/>
        </p:nvPicPr>
        <p:blipFill>
          <a:blip r:embed="rId3"/>
          <a:stretch>
            <a:fillRect/>
          </a:stretch>
        </p:blipFill>
        <p:spPr>
          <a:xfrm>
            <a:off x="8352438" y="4561751"/>
            <a:ext cx="2844799" cy="1777999"/>
          </a:xfrm>
          <a:prstGeom prst="rect">
            <a:avLst/>
          </a:prstGeom>
        </p:spPr>
      </p:pic>
    </p:spTree>
    <p:extLst>
      <p:ext uri="{BB962C8B-B14F-4D97-AF65-F5344CB8AC3E}">
        <p14:creationId xmlns:p14="http://schemas.microsoft.com/office/powerpoint/2010/main" val="4227775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332" y="236062"/>
            <a:ext cx="5815853" cy="2084294"/>
          </a:xfrm>
        </p:spPr>
        <p:txBody>
          <a:bodyPr>
            <a:normAutofit fontScale="90000"/>
          </a:bodyPr>
          <a:lstStyle/>
          <a:p>
            <a:pPr algn="l"/>
            <a:r>
              <a:rPr lang="en-US" u="sng" dirty="0"/>
              <a:t>Model of Intervention</a:t>
            </a:r>
            <a:r>
              <a:rPr lang="en-US" dirty="0"/>
              <a:t>: </a:t>
            </a:r>
            <a:br>
              <a:rPr lang="en-US" dirty="0"/>
            </a:br>
            <a:br>
              <a:rPr lang="en-US" dirty="0"/>
            </a:br>
            <a:r>
              <a:rPr lang="en-US" dirty="0"/>
              <a:t>Open </a:t>
            </a:r>
            <a:r>
              <a:rPr lang="en-US" sz="2206" dirty="0"/>
              <a:t>(Acceptance, </a:t>
            </a:r>
            <a:r>
              <a:rPr lang="en-US" sz="2206" dirty="0" err="1"/>
              <a:t>Defusion</a:t>
            </a:r>
            <a:r>
              <a:rPr lang="en-US" sz="2206" dirty="0"/>
              <a:t>)</a:t>
            </a:r>
            <a:r>
              <a:rPr lang="en-US" dirty="0"/>
              <a:t> </a:t>
            </a:r>
            <a:br>
              <a:rPr lang="en-US" dirty="0"/>
            </a:br>
            <a:r>
              <a:rPr lang="en-US" dirty="0"/>
              <a:t>Aware </a:t>
            </a:r>
            <a:r>
              <a:rPr lang="en-US" sz="2206" dirty="0"/>
              <a:t>(Present moment, Self)</a:t>
            </a:r>
            <a:r>
              <a:rPr lang="en-US" dirty="0"/>
              <a:t> </a:t>
            </a:r>
            <a:br>
              <a:rPr lang="en-US" dirty="0"/>
            </a:br>
            <a:r>
              <a:rPr lang="en-US" dirty="0"/>
              <a:t>Active </a:t>
            </a:r>
            <a:r>
              <a:rPr lang="en-US" sz="2206" dirty="0"/>
              <a:t>(Values, Commitment)</a:t>
            </a:r>
            <a:br>
              <a:rPr lang="en-US" sz="2206" dirty="0"/>
            </a:br>
            <a:endParaRPr lang="en-US" sz="2647" dirty="0"/>
          </a:p>
        </p:txBody>
      </p:sp>
      <p:pic>
        <p:nvPicPr>
          <p:cNvPr id="4" name="Content Placeholder 3" descr="awareness image.tiff"/>
          <p:cNvPicPr>
            <a:picLocks noGrp="1" noChangeAspect="1"/>
          </p:cNvPicPr>
          <p:nvPr>
            <p:ph idx="1"/>
          </p:nvPr>
        </p:nvPicPr>
        <p:blipFill>
          <a:blip r:embed="rId2" cstate="email">
            <a:extLst>
              <a:ext uri="{28A0092B-C50C-407E-A947-70E740481C1C}">
                <a14:useLocalDpi xmlns:a14="http://schemas.microsoft.com/office/drawing/2010/main"/>
              </a:ext>
            </a:extLst>
          </a:blip>
          <a:srcRect l="11237" r="11237"/>
          <a:stretch>
            <a:fillRect/>
          </a:stretch>
        </p:blipFill>
        <p:spPr>
          <a:xfrm>
            <a:off x="6296027" y="1411942"/>
            <a:ext cx="3716529" cy="210045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0002" y="3512396"/>
            <a:ext cx="4303059" cy="2849096"/>
          </a:xfrm>
          <a:prstGeom prst="rect">
            <a:avLst/>
          </a:prstGeom>
        </p:spPr>
      </p:pic>
      <p:pic>
        <p:nvPicPr>
          <p:cNvPr id="6" name="Picture 5"/>
          <p:cNvPicPr>
            <a:picLocks noChangeAspect="1"/>
          </p:cNvPicPr>
          <p:nvPr/>
        </p:nvPicPr>
        <p:blipFill>
          <a:blip r:embed="rId4"/>
          <a:stretch>
            <a:fillRect/>
          </a:stretch>
        </p:blipFill>
        <p:spPr>
          <a:xfrm>
            <a:off x="6864770" y="3872135"/>
            <a:ext cx="3933265" cy="2297206"/>
          </a:xfrm>
          <a:prstGeom prst="rect">
            <a:avLst/>
          </a:prstGeom>
        </p:spPr>
      </p:pic>
    </p:spTree>
    <p:extLst>
      <p:ext uri="{BB962C8B-B14F-4D97-AF65-F5344CB8AC3E}">
        <p14:creationId xmlns:p14="http://schemas.microsoft.com/office/powerpoint/2010/main" val="330600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FE5AA-2754-C143-B952-2A424B568B90}"/>
              </a:ext>
            </a:extLst>
          </p:cNvPr>
          <p:cNvSpPr>
            <a:spLocks noGrp="1"/>
          </p:cNvSpPr>
          <p:nvPr>
            <p:ph type="title"/>
          </p:nvPr>
        </p:nvSpPr>
        <p:spPr/>
        <p:txBody>
          <a:bodyPr/>
          <a:lstStyle/>
          <a:p>
            <a:r>
              <a:rPr lang="en-US" dirty="0"/>
              <a:t>In other words…</a:t>
            </a:r>
          </a:p>
        </p:txBody>
      </p:sp>
      <p:sp>
        <p:nvSpPr>
          <p:cNvPr id="3" name="Content Placeholder 2">
            <a:extLst>
              <a:ext uri="{FF2B5EF4-FFF2-40B4-BE49-F238E27FC236}">
                <a16:creationId xmlns:a16="http://schemas.microsoft.com/office/drawing/2014/main" id="{5185AF12-4D36-FD40-9EAB-149362C66D6D}"/>
              </a:ext>
            </a:extLst>
          </p:cNvPr>
          <p:cNvSpPr>
            <a:spLocks noGrp="1"/>
          </p:cNvSpPr>
          <p:nvPr>
            <p:ph idx="1"/>
          </p:nvPr>
        </p:nvSpPr>
        <p:spPr>
          <a:xfrm>
            <a:off x="1103312" y="1714500"/>
            <a:ext cx="9826958" cy="4728830"/>
          </a:xfrm>
        </p:spPr>
        <p:txBody>
          <a:bodyPr/>
          <a:lstStyle/>
          <a:p>
            <a:r>
              <a:rPr lang="en-US" sz="2400" dirty="0"/>
              <a:t>WHAT we do may look like safety planning, boundary setting, documentation, procedures/policy completion, resource gathering, and such</a:t>
            </a:r>
          </a:p>
          <a:p>
            <a:endParaRPr lang="en-US" sz="2400" dirty="0"/>
          </a:p>
          <a:p>
            <a:r>
              <a:rPr lang="en-US" sz="2400" dirty="0"/>
              <a:t>HOW we approach this can be completely in line with our values,  and with sensitivity to the current context (private, public), and we can practice psychological flexibility with regard to that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19235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C4AF-5119-704D-BB7F-954676F54381}"/>
              </a:ext>
            </a:extLst>
          </p:cNvPr>
          <p:cNvSpPr>
            <a:spLocks noGrp="1"/>
          </p:cNvSpPr>
          <p:nvPr>
            <p:ph type="title"/>
          </p:nvPr>
        </p:nvSpPr>
        <p:spPr>
          <a:xfrm>
            <a:off x="452517" y="396606"/>
            <a:ext cx="8008437" cy="1331381"/>
          </a:xfrm>
        </p:spPr>
        <p:txBody>
          <a:bodyPr/>
          <a:lstStyle/>
          <a:p>
            <a:r>
              <a:rPr lang="en-US" dirty="0">
                <a:solidFill>
                  <a:schemeClr val="tx1"/>
                </a:solidFill>
              </a:rPr>
              <a:t>Authoring &amp; Amplifying Values</a:t>
            </a:r>
          </a:p>
        </p:txBody>
      </p:sp>
      <p:sp>
        <p:nvSpPr>
          <p:cNvPr id="3" name="Content Placeholder 2">
            <a:extLst>
              <a:ext uri="{FF2B5EF4-FFF2-40B4-BE49-F238E27FC236}">
                <a16:creationId xmlns:a16="http://schemas.microsoft.com/office/drawing/2014/main" id="{DB699D08-9B4D-2346-AC0A-50C29662DFC2}"/>
              </a:ext>
            </a:extLst>
          </p:cNvPr>
          <p:cNvSpPr>
            <a:spLocks noGrp="1"/>
          </p:cNvSpPr>
          <p:nvPr>
            <p:ph idx="1"/>
          </p:nvPr>
        </p:nvSpPr>
        <p:spPr>
          <a:xfrm>
            <a:off x="543957" y="1597446"/>
            <a:ext cx="8121857" cy="4354175"/>
          </a:xfrm>
        </p:spPr>
        <p:txBody>
          <a:bodyPr>
            <a:normAutofit/>
          </a:bodyPr>
          <a:lstStyle/>
          <a:p>
            <a:r>
              <a:rPr lang="en-US" sz="2400" b="1" dirty="0"/>
              <a:t>Tune In to what matters:</a:t>
            </a:r>
          </a:p>
          <a:p>
            <a:pPr lvl="1"/>
            <a:r>
              <a:rPr lang="en-US" sz="2400" dirty="0"/>
              <a:t>Present moment practices to help you identify what matters in your heart </a:t>
            </a:r>
          </a:p>
          <a:p>
            <a:r>
              <a:rPr lang="en-US" sz="2400" b="1" dirty="0"/>
              <a:t>Turn Up the Volume: </a:t>
            </a:r>
          </a:p>
          <a:p>
            <a:pPr lvl="1"/>
            <a:r>
              <a:rPr lang="en-US" sz="2400" dirty="0"/>
              <a:t>Not just the WHAT but the WHY</a:t>
            </a:r>
          </a:p>
          <a:p>
            <a:pPr lvl="1"/>
            <a:r>
              <a:rPr lang="en-US" sz="2400" dirty="0"/>
              <a:t>Bring present moment attention to What I am Doing  AND Why I am Doing it*</a:t>
            </a:r>
          </a:p>
          <a:p>
            <a:endParaRPr lang="en-US" sz="2600" dirty="0"/>
          </a:p>
          <a:p>
            <a:r>
              <a:rPr lang="en-US" sz="2600" dirty="0"/>
              <a:t>Practice. Ready to write. </a:t>
            </a:r>
          </a:p>
          <a:p>
            <a:pPr marL="457200" lvl="1" indent="0">
              <a:buNone/>
            </a:pPr>
            <a:endParaRPr lang="en-US" dirty="0"/>
          </a:p>
          <a:p>
            <a:pPr marL="457200" lvl="1" indent="0" algn="r">
              <a:buNone/>
            </a:pPr>
            <a:endParaRPr lang="en-US" i="1" dirty="0"/>
          </a:p>
        </p:txBody>
      </p:sp>
      <p:pic>
        <p:nvPicPr>
          <p:cNvPr id="4" name="Picture 3">
            <a:extLst>
              <a:ext uri="{FF2B5EF4-FFF2-40B4-BE49-F238E27FC236}">
                <a16:creationId xmlns:a16="http://schemas.microsoft.com/office/drawing/2014/main" id="{F9A664FA-CCE7-1C40-B453-4BDCA603301C}"/>
              </a:ext>
            </a:extLst>
          </p:cNvPr>
          <p:cNvPicPr>
            <a:picLocks noChangeAspect="1"/>
          </p:cNvPicPr>
          <p:nvPr/>
        </p:nvPicPr>
        <p:blipFill>
          <a:blip r:embed="rId2"/>
          <a:stretch>
            <a:fillRect/>
          </a:stretch>
        </p:blipFill>
        <p:spPr>
          <a:xfrm>
            <a:off x="8574374" y="287048"/>
            <a:ext cx="3161335" cy="3245357"/>
          </a:xfrm>
          <a:prstGeom prst="rect">
            <a:avLst/>
          </a:prstGeom>
        </p:spPr>
      </p:pic>
      <p:sp>
        <p:nvSpPr>
          <p:cNvPr id="5" name="Content Placeholder 2">
            <a:extLst>
              <a:ext uri="{FF2B5EF4-FFF2-40B4-BE49-F238E27FC236}">
                <a16:creationId xmlns:a16="http://schemas.microsoft.com/office/drawing/2014/main" id="{89B73EEA-3EFF-A547-B391-F32C78C8FE8D}"/>
              </a:ext>
            </a:extLst>
          </p:cNvPr>
          <p:cNvSpPr txBox="1">
            <a:spLocks/>
          </p:cNvSpPr>
          <p:nvPr/>
        </p:nvSpPr>
        <p:spPr>
          <a:xfrm>
            <a:off x="2950334" y="5951621"/>
            <a:ext cx="9042883" cy="77692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457200" lvl="1" indent="0" algn="r">
              <a:buFont typeface="Arial" panose="020B0604020202020204" pitchFamily="34" charset="0"/>
              <a:buNone/>
            </a:pPr>
            <a:r>
              <a:rPr lang="en-US" i="1" dirty="0"/>
              <a:t>*Behavior analysis caveat: Why do we things is under multiple sources of control. </a:t>
            </a:r>
          </a:p>
          <a:p>
            <a:pPr marL="457200" lvl="1" indent="0" algn="r">
              <a:buFont typeface="Arial" panose="020B0604020202020204" pitchFamily="34" charset="0"/>
              <a:buNone/>
            </a:pPr>
            <a:r>
              <a:rPr lang="en-US" i="1" dirty="0"/>
              <a:t>We are simply focusing on the chosen, value-guided part of this equation. </a:t>
            </a:r>
          </a:p>
        </p:txBody>
      </p:sp>
    </p:spTree>
    <p:extLst>
      <p:ext uri="{BB962C8B-B14F-4D97-AF65-F5344CB8AC3E}">
        <p14:creationId xmlns:p14="http://schemas.microsoft.com/office/powerpoint/2010/main" val="145818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26" y="1699179"/>
            <a:ext cx="5593244" cy="5040904"/>
          </a:xfrm>
        </p:spPr>
        <p:txBody>
          <a:bodyPr>
            <a:normAutofit/>
          </a:bodyPr>
          <a:lstStyle/>
          <a:p>
            <a:r>
              <a:rPr lang="en-US" sz="2500" dirty="0">
                <a:cs typeface="Rockwell"/>
              </a:rPr>
              <a:t>Values as a metric for “failure”,  a reason for increased self-judgment or anger</a:t>
            </a:r>
          </a:p>
          <a:p>
            <a:r>
              <a:rPr lang="en-US" sz="2206" dirty="0">
                <a:cs typeface="Rockwell"/>
              </a:rPr>
              <a:t>“IF I care about that, and I/they didn’t live in line with that, I am/they are _______"</a:t>
            </a:r>
          </a:p>
          <a:p>
            <a:pPr lvl="1"/>
            <a:endParaRPr lang="en-US" sz="2206" dirty="0">
              <a:solidFill>
                <a:schemeClr val="bg1">
                  <a:lumMod val="75000"/>
                  <a:lumOff val="25000"/>
                </a:schemeClr>
              </a:solidFill>
              <a:latin typeface="Rockwell"/>
              <a:cs typeface="Rockwell"/>
            </a:endParaRPr>
          </a:p>
          <a:p>
            <a:pPr lvl="1"/>
            <a:endParaRPr lang="en-US" dirty="0">
              <a:solidFill>
                <a:schemeClr val="bg1">
                  <a:lumMod val="75000"/>
                  <a:lumOff val="25000"/>
                </a:schemeClr>
              </a:solidFill>
              <a:latin typeface="Century Gothic"/>
              <a:cs typeface="Century Gothic"/>
            </a:endParaRPr>
          </a:p>
        </p:txBody>
      </p:sp>
      <p:pic>
        <p:nvPicPr>
          <p:cNvPr id="4" name="Picture 3">
            <a:extLst>
              <a:ext uri="{FF2B5EF4-FFF2-40B4-BE49-F238E27FC236}">
                <a16:creationId xmlns:a16="http://schemas.microsoft.com/office/drawing/2014/main" id="{42463FCB-C64E-174F-B6B3-5FED5AD95F5D}"/>
              </a:ext>
            </a:extLst>
          </p:cNvPr>
          <p:cNvPicPr>
            <a:picLocks noChangeAspect="1"/>
          </p:cNvPicPr>
          <p:nvPr/>
        </p:nvPicPr>
        <p:blipFill rotWithShape="1">
          <a:blip r:embed="rId2"/>
          <a:srcRect r="22806"/>
          <a:stretch/>
        </p:blipFill>
        <p:spPr>
          <a:xfrm>
            <a:off x="1173231" y="4248884"/>
            <a:ext cx="4174434" cy="2218765"/>
          </a:xfrm>
          <a:prstGeom prst="rect">
            <a:avLst/>
          </a:prstGeom>
        </p:spPr>
      </p:pic>
      <p:sp>
        <p:nvSpPr>
          <p:cNvPr id="6" name="Title 1">
            <a:extLst>
              <a:ext uri="{FF2B5EF4-FFF2-40B4-BE49-F238E27FC236}">
                <a16:creationId xmlns:a16="http://schemas.microsoft.com/office/drawing/2014/main" id="{E2382EA0-344D-DE48-AD6C-CE6BC5CFFD49}"/>
              </a:ext>
            </a:extLst>
          </p:cNvPr>
          <p:cNvSpPr txBox="1">
            <a:spLocks/>
          </p:cNvSpPr>
          <p:nvPr/>
        </p:nvSpPr>
        <p:spPr>
          <a:xfrm>
            <a:off x="583095" y="351963"/>
            <a:ext cx="9607507" cy="1347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dirty="0"/>
              <a:t>We need flexibility… Valued action is hard</a:t>
            </a:r>
          </a:p>
        </p:txBody>
      </p:sp>
      <p:pic>
        <p:nvPicPr>
          <p:cNvPr id="7" name="Picture 6">
            <a:extLst>
              <a:ext uri="{FF2B5EF4-FFF2-40B4-BE49-F238E27FC236}">
                <a16:creationId xmlns:a16="http://schemas.microsoft.com/office/drawing/2014/main" id="{3D17100F-6534-F748-AFE8-62F20826289A}"/>
              </a:ext>
            </a:extLst>
          </p:cNvPr>
          <p:cNvPicPr>
            <a:picLocks noChangeAspect="1"/>
          </p:cNvPicPr>
          <p:nvPr/>
        </p:nvPicPr>
        <p:blipFill>
          <a:blip r:embed="rId3"/>
          <a:stretch>
            <a:fillRect/>
          </a:stretch>
        </p:blipFill>
        <p:spPr>
          <a:xfrm>
            <a:off x="6785941" y="2319131"/>
            <a:ext cx="4970438" cy="3859506"/>
          </a:xfrm>
          <a:prstGeom prst="rect">
            <a:avLst/>
          </a:prstGeom>
        </p:spPr>
      </p:pic>
      <p:sp>
        <p:nvSpPr>
          <p:cNvPr id="10" name="Content Placeholder 2">
            <a:extLst>
              <a:ext uri="{FF2B5EF4-FFF2-40B4-BE49-F238E27FC236}">
                <a16:creationId xmlns:a16="http://schemas.microsoft.com/office/drawing/2014/main" id="{3063C08C-0301-6142-82AB-0703C2F77051}"/>
              </a:ext>
            </a:extLst>
          </p:cNvPr>
          <p:cNvSpPr txBox="1">
            <a:spLocks/>
          </p:cNvSpPr>
          <p:nvPr/>
        </p:nvSpPr>
        <p:spPr>
          <a:xfrm>
            <a:off x="6330231" y="1728432"/>
            <a:ext cx="5593244" cy="504090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500" dirty="0">
                <a:cs typeface="Rockwell"/>
              </a:rPr>
              <a:t>Yet…</a:t>
            </a:r>
            <a:endParaRPr lang="en-US" sz="2206" dirty="0">
              <a:cs typeface="Rockwell"/>
            </a:endParaRPr>
          </a:p>
          <a:p>
            <a:pPr lvl="1"/>
            <a:endParaRPr lang="en-US" sz="2206" dirty="0">
              <a:latin typeface="Rockwell"/>
              <a:cs typeface="Rockwell"/>
            </a:endParaRPr>
          </a:p>
          <a:p>
            <a:pPr lvl="1"/>
            <a:endParaRPr lang="en-US" dirty="0">
              <a:latin typeface="Century Gothic"/>
              <a:cs typeface="Century Gothic"/>
            </a:endParaRPr>
          </a:p>
        </p:txBody>
      </p:sp>
    </p:spTree>
    <p:extLst>
      <p:ext uri="{BB962C8B-B14F-4D97-AF65-F5344CB8AC3E}">
        <p14:creationId xmlns:p14="http://schemas.microsoft.com/office/powerpoint/2010/main" val="681706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dissolv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1"/>
          <p:cNvSpPr txBox="1">
            <a:spLocks noGrp="1"/>
          </p:cNvSpPr>
          <p:nvPr>
            <p:ph type="title"/>
          </p:nvPr>
        </p:nvSpPr>
        <p:spPr>
          <a:xfrm>
            <a:off x="679968" y="429001"/>
            <a:ext cx="9687339" cy="985131"/>
          </a:xfrm>
          <a:prstGeom prst="rect">
            <a:avLst/>
          </a:prstGeom>
          <a:noFill/>
          <a:ln w="31750" cap="sq" cmpd="sng">
            <a:noFill/>
            <a:prstDash val="solid"/>
            <a:miter lim="800000"/>
            <a:headEnd type="none" w="sm" len="sm"/>
            <a:tailEnd type="none" w="sm" len="sm"/>
          </a:ln>
        </p:spPr>
        <p:txBody>
          <a:bodyPr spcFirstLastPara="1" vert="horz" wrap="square" lIns="161360" tIns="161360" rIns="161360" bIns="161360" rtlCol="0" anchor="ctr" anchorCtr="0">
            <a:noAutofit/>
          </a:bodyPr>
          <a:lstStyle/>
          <a:p>
            <a:pPr>
              <a:spcBef>
                <a:spcPts val="0"/>
              </a:spcBef>
              <a:buClr>
                <a:srgbClr val="262626"/>
              </a:buClr>
              <a:buSzPts val="2574"/>
            </a:pPr>
            <a:r>
              <a:rPr lang="en-US" sz="3500" dirty="0">
                <a:solidFill>
                  <a:schemeClr val="tx1"/>
                </a:solidFill>
              </a:rPr>
              <a:t>Valued action as an imperfect, ongoing process</a:t>
            </a:r>
            <a:endParaRPr sz="3500" dirty="0">
              <a:solidFill>
                <a:schemeClr val="tx1"/>
              </a:solidFill>
            </a:endParaRPr>
          </a:p>
        </p:txBody>
      </p:sp>
      <p:sp>
        <p:nvSpPr>
          <p:cNvPr id="494" name="Google Shape;494;p51"/>
          <p:cNvSpPr txBox="1">
            <a:spLocks noGrp="1"/>
          </p:cNvSpPr>
          <p:nvPr>
            <p:ph type="body" idx="1"/>
          </p:nvPr>
        </p:nvSpPr>
        <p:spPr>
          <a:xfrm>
            <a:off x="679968" y="1414132"/>
            <a:ext cx="10279580" cy="5199483"/>
          </a:xfrm>
          <a:prstGeom prst="rect">
            <a:avLst/>
          </a:prstGeom>
          <a:noFill/>
          <a:ln>
            <a:noFill/>
          </a:ln>
        </p:spPr>
        <p:txBody>
          <a:bodyPr spcFirstLastPara="1" vert="horz" wrap="square" lIns="80669" tIns="40324" rIns="80669" bIns="40324" rtlCol="0" anchor="t" anchorCtr="0">
            <a:noAutofit/>
          </a:bodyPr>
          <a:lstStyle/>
          <a:p>
            <a:pPr marL="221887" indent="-165855">
              <a:lnSpc>
                <a:spcPct val="100000"/>
              </a:lnSpc>
              <a:spcBef>
                <a:spcPts val="971"/>
              </a:spcBef>
              <a:buSzPts val="1000"/>
              <a:buNone/>
            </a:pPr>
            <a:endParaRPr sz="100" dirty="0"/>
          </a:p>
          <a:p>
            <a:pPr marL="221887" indent="-221887">
              <a:lnSpc>
                <a:spcPct val="100000"/>
              </a:lnSpc>
              <a:spcBef>
                <a:spcPts val="971"/>
              </a:spcBef>
              <a:buSzPts val="2600"/>
            </a:pPr>
            <a:r>
              <a:rPr lang="en-US" sz="2647" dirty="0"/>
              <a:t>With openness and awareness, increase willingness to track our behavior, and make space for what shows up when we do not live in line with our values </a:t>
            </a:r>
          </a:p>
          <a:p>
            <a:pPr marL="221887" indent="-221887">
              <a:lnSpc>
                <a:spcPct val="100000"/>
              </a:lnSpc>
              <a:spcBef>
                <a:spcPts val="971"/>
              </a:spcBef>
              <a:buSzPts val="2600"/>
            </a:pPr>
            <a:r>
              <a:rPr lang="en-US" sz="2647" dirty="0"/>
              <a:t>Practice genuine apologies/repairs. Respond to repairs with “Thank You.”</a:t>
            </a:r>
          </a:p>
          <a:p>
            <a:pPr marL="221887" indent="-221887">
              <a:lnSpc>
                <a:spcPct val="100000"/>
              </a:lnSpc>
              <a:spcBef>
                <a:spcPts val="971"/>
              </a:spcBef>
              <a:buSzPts val="2600"/>
            </a:pPr>
            <a:endParaRPr lang="en-US" sz="2647" dirty="0"/>
          </a:p>
          <a:p>
            <a:pPr marL="221887" indent="-221887">
              <a:buSzPts val="2600"/>
            </a:pPr>
            <a:endParaRPr sz="2647" dirty="0"/>
          </a:p>
          <a:p>
            <a:pPr marL="1775106" lvl="8" indent="-221887">
              <a:lnSpc>
                <a:spcPct val="100000"/>
              </a:lnSpc>
              <a:spcBef>
                <a:spcPts val="971"/>
              </a:spcBef>
              <a:buSzPts val="2380"/>
            </a:pPr>
            <a:endParaRPr sz="2647" dirty="0"/>
          </a:p>
        </p:txBody>
      </p:sp>
      <p:pic>
        <p:nvPicPr>
          <p:cNvPr id="3" name="Picture 2">
            <a:extLst>
              <a:ext uri="{FF2B5EF4-FFF2-40B4-BE49-F238E27FC236}">
                <a16:creationId xmlns:a16="http://schemas.microsoft.com/office/drawing/2014/main" id="{843D8CBB-F2BD-6F49-ADB5-34AD723AD5C3}"/>
              </a:ext>
            </a:extLst>
          </p:cNvPr>
          <p:cNvPicPr>
            <a:picLocks noChangeAspect="1"/>
          </p:cNvPicPr>
          <p:nvPr/>
        </p:nvPicPr>
        <p:blipFill>
          <a:blip r:embed="rId3"/>
          <a:stretch>
            <a:fillRect/>
          </a:stretch>
        </p:blipFill>
        <p:spPr>
          <a:xfrm>
            <a:off x="4262975" y="3916373"/>
            <a:ext cx="2521324" cy="2510118"/>
          </a:xfrm>
          <a:prstGeom prst="rect">
            <a:avLst/>
          </a:prstGeom>
        </p:spPr>
      </p:pic>
    </p:spTree>
    <p:extLst>
      <p:ext uri="{BB962C8B-B14F-4D97-AF65-F5344CB8AC3E}">
        <p14:creationId xmlns:p14="http://schemas.microsoft.com/office/powerpoint/2010/main" val="274089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6D62-4311-9D49-B643-1B4A01B27B24}"/>
              </a:ext>
            </a:extLst>
          </p:cNvPr>
          <p:cNvSpPr>
            <a:spLocks noGrp="1"/>
          </p:cNvSpPr>
          <p:nvPr>
            <p:ph type="title"/>
          </p:nvPr>
        </p:nvSpPr>
        <p:spPr>
          <a:xfrm>
            <a:off x="0" y="201706"/>
            <a:ext cx="10289754" cy="785308"/>
          </a:xfrm>
        </p:spPr>
        <p:txBody>
          <a:bodyPr>
            <a:normAutofit/>
          </a:bodyPr>
          <a:lstStyle/>
          <a:p>
            <a:pPr algn="ctr"/>
            <a:r>
              <a:rPr lang="en-US" sz="3200" dirty="0">
                <a:solidFill>
                  <a:schemeClr val="tx1"/>
                </a:solidFill>
              </a:rPr>
              <a:t>Valued action as an imperfect, ongoing process</a:t>
            </a:r>
          </a:p>
        </p:txBody>
      </p:sp>
      <p:graphicFrame>
        <p:nvGraphicFramePr>
          <p:cNvPr id="4" name="Content Placeholder 3">
            <a:extLst>
              <a:ext uri="{FF2B5EF4-FFF2-40B4-BE49-F238E27FC236}">
                <a16:creationId xmlns:a16="http://schemas.microsoft.com/office/drawing/2014/main" id="{3CB3DC39-1DE4-7A49-B7AC-FAA6937161EA}"/>
              </a:ext>
            </a:extLst>
          </p:cNvPr>
          <p:cNvGraphicFramePr>
            <a:graphicFrameLocks noGrp="1"/>
          </p:cNvGraphicFramePr>
          <p:nvPr>
            <p:ph idx="1"/>
            <p:extLst>
              <p:ext uri="{D42A27DB-BD31-4B8C-83A1-F6EECF244321}">
                <p14:modId xmlns:p14="http://schemas.microsoft.com/office/powerpoint/2010/main" val="760621863"/>
              </p:ext>
            </p:extLst>
          </p:nvPr>
        </p:nvGraphicFramePr>
        <p:xfrm>
          <a:off x="1134131" y="1182383"/>
          <a:ext cx="8560905" cy="5602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720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1"/>
          <p:cNvSpPr txBox="1">
            <a:spLocks noGrp="1"/>
          </p:cNvSpPr>
          <p:nvPr>
            <p:ph type="title"/>
          </p:nvPr>
        </p:nvSpPr>
        <p:spPr>
          <a:xfrm>
            <a:off x="1403293" y="388375"/>
            <a:ext cx="8961344" cy="985131"/>
          </a:xfrm>
          <a:prstGeom prst="rect">
            <a:avLst/>
          </a:prstGeom>
          <a:noFill/>
          <a:ln w="31750" cap="sq" cmpd="sng">
            <a:noFill/>
            <a:prstDash val="solid"/>
            <a:miter lim="800000"/>
            <a:headEnd type="none" w="sm" len="sm"/>
            <a:tailEnd type="none" w="sm" len="sm"/>
          </a:ln>
        </p:spPr>
        <p:txBody>
          <a:bodyPr spcFirstLastPara="1" vert="horz" wrap="square" lIns="161360" tIns="161360" rIns="161360" bIns="161360" rtlCol="0" anchor="ctr" anchorCtr="0">
            <a:noAutofit/>
          </a:bodyPr>
          <a:lstStyle/>
          <a:p>
            <a:pPr algn="ctr">
              <a:spcBef>
                <a:spcPts val="0"/>
              </a:spcBef>
              <a:buClr>
                <a:srgbClr val="262626"/>
              </a:buClr>
              <a:buSzPts val="2574"/>
            </a:pPr>
            <a:r>
              <a:rPr lang="en-US" sz="3500" dirty="0">
                <a:solidFill>
                  <a:schemeClr val="tx1"/>
                </a:solidFill>
              </a:rPr>
              <a:t>Self compassion </a:t>
            </a:r>
            <a:endParaRPr sz="3500" dirty="0">
              <a:solidFill>
                <a:schemeClr val="tx1"/>
              </a:solidFill>
            </a:endParaRPr>
          </a:p>
        </p:txBody>
      </p:sp>
      <p:pic>
        <p:nvPicPr>
          <p:cNvPr id="495" name="Google Shape;495;p51"/>
          <p:cNvPicPr preferRelativeResize="0"/>
          <p:nvPr/>
        </p:nvPicPr>
        <p:blipFill rotWithShape="1">
          <a:blip r:embed="rId3">
            <a:alphaModFix/>
          </a:blip>
          <a:srcRect/>
          <a:stretch/>
        </p:blipFill>
        <p:spPr>
          <a:xfrm>
            <a:off x="1720963" y="1758447"/>
            <a:ext cx="3878516" cy="4168588"/>
          </a:xfrm>
          <a:prstGeom prst="rect">
            <a:avLst/>
          </a:prstGeom>
          <a:noFill/>
          <a:ln>
            <a:noFill/>
          </a:ln>
        </p:spPr>
      </p:pic>
      <p:pic>
        <p:nvPicPr>
          <p:cNvPr id="496" name="Google Shape;496;p51"/>
          <p:cNvPicPr preferRelativeResize="0"/>
          <p:nvPr/>
        </p:nvPicPr>
        <p:blipFill rotWithShape="1">
          <a:blip r:embed="rId4">
            <a:alphaModFix/>
          </a:blip>
          <a:srcRect/>
          <a:stretch/>
        </p:blipFill>
        <p:spPr>
          <a:xfrm>
            <a:off x="7303729" y="4275579"/>
            <a:ext cx="2902324" cy="2173941"/>
          </a:xfrm>
          <a:prstGeom prst="rect">
            <a:avLst/>
          </a:prstGeom>
          <a:noFill/>
          <a:ln>
            <a:noFill/>
          </a:ln>
        </p:spPr>
      </p:pic>
      <p:sp>
        <p:nvSpPr>
          <p:cNvPr id="497" name="Google Shape;497;p51"/>
          <p:cNvSpPr txBox="1"/>
          <p:nvPr/>
        </p:nvSpPr>
        <p:spPr>
          <a:xfrm>
            <a:off x="6414053" y="1598793"/>
            <a:ext cx="4681677" cy="2862317"/>
          </a:xfrm>
          <a:prstGeom prst="rect">
            <a:avLst/>
          </a:prstGeom>
          <a:noFill/>
          <a:ln>
            <a:noFill/>
          </a:ln>
        </p:spPr>
        <p:txBody>
          <a:bodyPr spcFirstLastPara="1" wrap="square" lIns="80669" tIns="80669" rIns="80669" bIns="80669" anchor="t" anchorCtr="0">
            <a:noAutofit/>
          </a:bodyPr>
          <a:lstStyle/>
          <a:p>
            <a:pPr>
              <a:spcBef>
                <a:spcPts val="971"/>
              </a:spcBef>
            </a:pPr>
            <a:r>
              <a:rPr lang="en-US" sz="2471" b="1" dirty="0">
                <a:latin typeface="Cabin"/>
                <a:ea typeface="Cabin"/>
                <a:cs typeface="Cabin"/>
                <a:sym typeface="Cabin"/>
              </a:rPr>
              <a:t>Opening up to our (shared)  humanness</a:t>
            </a:r>
          </a:p>
          <a:p>
            <a:pPr>
              <a:spcBef>
                <a:spcPts val="971"/>
              </a:spcBef>
            </a:pPr>
            <a:endParaRPr lang="en-US" sz="2471" b="1" dirty="0">
              <a:latin typeface="Cabin"/>
              <a:ea typeface="Cabin"/>
              <a:cs typeface="Cabin"/>
              <a:sym typeface="Cabin"/>
            </a:endParaRPr>
          </a:p>
          <a:p>
            <a:pPr>
              <a:spcBef>
                <a:spcPts val="971"/>
              </a:spcBef>
            </a:pPr>
            <a:r>
              <a:rPr lang="en-US" sz="2471" b="1" dirty="0">
                <a:latin typeface="Cabin"/>
                <a:ea typeface="Cabin"/>
                <a:cs typeface="Cabin"/>
                <a:sym typeface="Cabin"/>
              </a:rPr>
              <a:t>Can we practice  re-committing – moving our feet?</a:t>
            </a:r>
            <a:endParaRPr sz="2471" dirty="0">
              <a:latin typeface="Cabin"/>
              <a:ea typeface="Cabin"/>
              <a:cs typeface="Cabin"/>
              <a:sym typeface="Cabin"/>
            </a:endParaRPr>
          </a:p>
        </p:txBody>
      </p:sp>
    </p:spTree>
    <p:extLst>
      <p:ext uri="{BB962C8B-B14F-4D97-AF65-F5344CB8AC3E}">
        <p14:creationId xmlns:p14="http://schemas.microsoft.com/office/powerpoint/2010/main" val="38276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95"/>
                                        </p:tgtEl>
                                        <p:attrNameLst>
                                          <p:attrName>style.visibility</p:attrName>
                                        </p:attrNameLst>
                                      </p:cBhvr>
                                      <p:to>
                                        <p:strVal val="visible"/>
                                      </p:to>
                                    </p:set>
                                    <p:animEffect transition="in" filter="dissolve">
                                      <p:cBhvr>
                                        <p:cTn id="11" dur="500"/>
                                        <p:tgtEl>
                                          <p:spTgt spid="49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9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96"/>
                                        </p:tgtEl>
                                        <p:attrNameLst>
                                          <p:attrName>style.visibility</p:attrName>
                                        </p:attrNameLst>
                                      </p:cBhvr>
                                      <p:to>
                                        <p:strVal val="visible"/>
                                      </p:to>
                                    </p:set>
                                    <p:animEffect transition="in" filter="dissolve">
                                      <p:cBhvr>
                                        <p:cTn id="20" dur="5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42924" y="441220"/>
            <a:ext cx="8514328" cy="1096910"/>
          </a:xfrm>
        </p:spPr>
        <p:txBody>
          <a:bodyPr>
            <a:normAutofit/>
          </a:bodyPr>
          <a:lstStyle/>
          <a:p>
            <a:r>
              <a:rPr lang="en-US" sz="3500" dirty="0">
                <a:solidFill>
                  <a:schemeClr val="tx1"/>
                </a:solidFill>
              </a:rPr>
              <a:t>Willingness as self-compassion</a:t>
            </a:r>
          </a:p>
        </p:txBody>
      </p:sp>
      <p:sp>
        <p:nvSpPr>
          <p:cNvPr id="3" name="Content Placeholder 2"/>
          <p:cNvSpPr>
            <a:spLocks noGrp="1"/>
          </p:cNvSpPr>
          <p:nvPr>
            <p:ph idx="1"/>
          </p:nvPr>
        </p:nvSpPr>
        <p:spPr>
          <a:xfrm>
            <a:off x="642924" y="1451672"/>
            <a:ext cx="7003580" cy="5082208"/>
          </a:xfrm>
        </p:spPr>
        <p:txBody>
          <a:bodyPr>
            <a:normAutofit/>
          </a:bodyPr>
          <a:lstStyle/>
          <a:p>
            <a:r>
              <a:rPr lang="en-US" sz="2471" dirty="0"/>
              <a:t>Willingness is All or Nothing: Jumping </a:t>
            </a:r>
          </a:p>
          <a:p>
            <a:pPr lvl="1"/>
            <a:r>
              <a:rPr lang="en-US" sz="2471" dirty="0"/>
              <a:t>Jumping = both feet off the ground at same time</a:t>
            </a:r>
          </a:p>
          <a:p>
            <a:pPr lvl="1"/>
            <a:endParaRPr lang="en-US" sz="1300" dirty="0"/>
          </a:p>
          <a:p>
            <a:pPr lvl="1"/>
            <a:r>
              <a:rPr lang="en-US" sz="2471" dirty="0"/>
              <a:t>Do.  Or Do Not.  There is no Try. </a:t>
            </a:r>
          </a:p>
          <a:p>
            <a:pPr lvl="1"/>
            <a:endParaRPr lang="en-US" sz="1300" b="1" dirty="0"/>
          </a:p>
          <a:p>
            <a:pPr lvl="1"/>
            <a:r>
              <a:rPr lang="en-US" sz="2471" b="1" dirty="0"/>
              <a:t>Self-Compassion Move: </a:t>
            </a:r>
          </a:p>
          <a:p>
            <a:pPr lvl="1"/>
            <a:r>
              <a:rPr lang="en-US" sz="2471" b="1" i="1" dirty="0"/>
              <a:t>We do get to decide from how high we jump!</a:t>
            </a:r>
          </a:p>
          <a:p>
            <a:pPr lvl="1"/>
            <a:endParaRPr lang="en-US" sz="1200" i="1" dirty="0"/>
          </a:p>
          <a:p>
            <a:pPr lvl="2"/>
            <a:r>
              <a:rPr lang="en-US" sz="2471" dirty="0"/>
              <a:t>Work up to bolder actions starting with smaller success experiences</a:t>
            </a:r>
          </a:p>
        </p:txBody>
      </p:sp>
      <p:pic>
        <p:nvPicPr>
          <p:cNvPr id="4" name="Picture 3"/>
          <p:cNvPicPr>
            <a:picLocks noChangeAspect="1"/>
          </p:cNvPicPr>
          <p:nvPr/>
        </p:nvPicPr>
        <p:blipFill>
          <a:blip r:embed="rId2"/>
          <a:stretch>
            <a:fillRect/>
          </a:stretch>
        </p:blipFill>
        <p:spPr>
          <a:xfrm>
            <a:off x="8114147" y="2050383"/>
            <a:ext cx="2795900" cy="3223981"/>
          </a:xfrm>
          <a:prstGeom prst="rect">
            <a:avLst/>
          </a:prstGeom>
        </p:spPr>
      </p:pic>
    </p:spTree>
    <p:extLst>
      <p:ext uri="{BB962C8B-B14F-4D97-AF65-F5344CB8AC3E}">
        <p14:creationId xmlns:p14="http://schemas.microsoft.com/office/powerpoint/2010/main" val="173861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3CEBE-7E3C-B64B-8BB9-14E66CBA1693}"/>
              </a:ext>
            </a:extLst>
          </p:cNvPr>
          <p:cNvSpPr>
            <a:spLocks noGrp="1"/>
          </p:cNvSpPr>
          <p:nvPr>
            <p:ph type="title"/>
          </p:nvPr>
        </p:nvSpPr>
        <p:spPr>
          <a:xfrm>
            <a:off x="646111" y="452718"/>
            <a:ext cx="9404723" cy="893482"/>
          </a:xfrm>
        </p:spPr>
        <p:txBody>
          <a:bodyPr/>
          <a:lstStyle/>
          <a:p>
            <a:r>
              <a:rPr lang="en-US" sz="3500" dirty="0"/>
              <a:t>Clinical Challenge: Client Resource Issues</a:t>
            </a:r>
          </a:p>
        </p:txBody>
      </p:sp>
      <p:sp>
        <p:nvSpPr>
          <p:cNvPr id="3" name="Content Placeholder 2">
            <a:extLst>
              <a:ext uri="{FF2B5EF4-FFF2-40B4-BE49-F238E27FC236}">
                <a16:creationId xmlns:a16="http://schemas.microsoft.com/office/drawing/2014/main" id="{E536533F-DF34-644B-8BB2-5527CFADD0FE}"/>
              </a:ext>
            </a:extLst>
          </p:cNvPr>
          <p:cNvSpPr>
            <a:spLocks noGrp="1"/>
          </p:cNvSpPr>
          <p:nvPr>
            <p:ph idx="1"/>
          </p:nvPr>
        </p:nvSpPr>
        <p:spPr>
          <a:xfrm>
            <a:off x="938212" y="1473200"/>
            <a:ext cx="9767888" cy="4902199"/>
          </a:xfrm>
        </p:spPr>
        <p:txBody>
          <a:bodyPr>
            <a:normAutofit/>
          </a:bodyPr>
          <a:lstStyle/>
          <a:p>
            <a:r>
              <a:rPr lang="en-US" sz="2200" dirty="0"/>
              <a:t>What to do when your client presents with a pressing needs issue:</a:t>
            </a:r>
          </a:p>
          <a:p>
            <a:pPr lvl="1"/>
            <a:r>
              <a:rPr lang="en-US" sz="2200" dirty="0"/>
              <a:t>Instability of housing, food, finances, employment, legal status, or family</a:t>
            </a:r>
          </a:p>
          <a:p>
            <a:pPr lvl="1"/>
            <a:endParaRPr lang="en-US" sz="2200" dirty="0"/>
          </a:p>
          <a:p>
            <a:r>
              <a:rPr lang="en-US" sz="2200" b="1" dirty="0"/>
              <a:t>A common mistake: </a:t>
            </a:r>
            <a:r>
              <a:rPr lang="en-US" sz="2200" dirty="0"/>
              <a:t>Rigidity with applying ACT strategies (at the intrapersonal level) when societal resource/interpersonal issues may be more pressing</a:t>
            </a:r>
          </a:p>
          <a:p>
            <a:endParaRPr lang="en-US" sz="2200" dirty="0"/>
          </a:p>
          <a:p>
            <a:r>
              <a:rPr lang="en-US" sz="2200" b="1" dirty="0"/>
              <a:t>A common mistake: </a:t>
            </a:r>
            <a:r>
              <a:rPr lang="en-US" sz="2200" dirty="0"/>
              <a:t>Forgetting that ACT can inform how you relate to others in this place</a:t>
            </a:r>
          </a:p>
          <a:p>
            <a:pPr lvl="1"/>
            <a:r>
              <a:rPr lang="en-US" sz="2200" dirty="0"/>
              <a:t>There is a way to integrate ACT ideas with resource struggles</a:t>
            </a:r>
          </a:p>
          <a:p>
            <a:endParaRPr lang="en-US" dirty="0"/>
          </a:p>
          <a:p>
            <a:endParaRPr lang="en-US" dirty="0"/>
          </a:p>
        </p:txBody>
      </p:sp>
    </p:spTree>
    <p:extLst>
      <p:ext uri="{BB962C8B-B14F-4D97-AF65-F5344CB8AC3E}">
        <p14:creationId xmlns:p14="http://schemas.microsoft.com/office/powerpoint/2010/main" val="213150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B637-E47B-9E4F-A56A-A35F1475FD80}"/>
              </a:ext>
            </a:extLst>
          </p:cNvPr>
          <p:cNvSpPr>
            <a:spLocks noGrp="1"/>
          </p:cNvSpPr>
          <p:nvPr>
            <p:ph type="title"/>
          </p:nvPr>
        </p:nvSpPr>
        <p:spPr/>
        <p:txBody>
          <a:bodyPr/>
          <a:lstStyle/>
          <a:p>
            <a:r>
              <a:rPr lang="en-US" dirty="0"/>
              <a:t>ACT Consistent Case Management</a:t>
            </a:r>
          </a:p>
        </p:txBody>
      </p:sp>
      <p:sp>
        <p:nvSpPr>
          <p:cNvPr id="3" name="Content Placeholder 2">
            <a:extLst>
              <a:ext uri="{FF2B5EF4-FFF2-40B4-BE49-F238E27FC236}">
                <a16:creationId xmlns:a16="http://schemas.microsoft.com/office/drawing/2014/main" id="{6CE38725-EF47-C84D-AF7F-8CDEF9DF376C}"/>
              </a:ext>
            </a:extLst>
          </p:cNvPr>
          <p:cNvSpPr>
            <a:spLocks noGrp="1"/>
          </p:cNvSpPr>
          <p:nvPr>
            <p:ph idx="1"/>
          </p:nvPr>
        </p:nvSpPr>
        <p:spPr>
          <a:xfrm>
            <a:off x="1103312" y="1597794"/>
            <a:ext cx="9983788" cy="4650605"/>
          </a:xfrm>
        </p:spPr>
        <p:txBody>
          <a:bodyPr>
            <a:noAutofit/>
          </a:bodyPr>
          <a:lstStyle/>
          <a:p>
            <a:r>
              <a:rPr lang="en-US" sz="2200" dirty="0"/>
              <a:t>If there is an immediate need, provide support for it if you can</a:t>
            </a:r>
          </a:p>
          <a:p>
            <a:endParaRPr lang="en-US" sz="2200" dirty="0"/>
          </a:p>
          <a:p>
            <a:pPr lvl="1"/>
            <a:r>
              <a:rPr lang="en-US" sz="2200" dirty="0"/>
              <a:t>Become aware of your local supports for these issues, share them, or make connections with those that have access to them</a:t>
            </a:r>
          </a:p>
          <a:p>
            <a:pPr lvl="1"/>
            <a:endParaRPr lang="en-US" sz="2200" dirty="0"/>
          </a:p>
          <a:p>
            <a:pPr lvl="1"/>
            <a:r>
              <a:rPr lang="en-US" sz="2200" dirty="0"/>
              <a:t>Finding balance between support, and </a:t>
            </a:r>
            <a:r>
              <a:rPr lang="en-US" sz="2200" dirty="0" err="1"/>
              <a:t>overfocusing</a:t>
            </a:r>
            <a:r>
              <a:rPr lang="en-US" sz="2200" dirty="0"/>
              <a:t> on fix-it agenda</a:t>
            </a:r>
          </a:p>
          <a:p>
            <a:endParaRPr lang="en-US" sz="2200" dirty="0"/>
          </a:p>
          <a:p>
            <a:r>
              <a:rPr lang="en-US" sz="2200" dirty="0"/>
              <a:t>There is a role for psychological flexibility in how you and your client </a:t>
            </a:r>
            <a:r>
              <a:rPr lang="en-US" sz="2200" b="1" i="1" u="sng" dirty="0"/>
              <a:t>relate to </a:t>
            </a:r>
            <a:r>
              <a:rPr lang="en-US" sz="2200" dirty="0"/>
              <a:t>these resource issues </a:t>
            </a:r>
          </a:p>
        </p:txBody>
      </p:sp>
    </p:spTree>
    <p:extLst>
      <p:ext uri="{BB962C8B-B14F-4D97-AF65-F5344CB8AC3E}">
        <p14:creationId xmlns:p14="http://schemas.microsoft.com/office/powerpoint/2010/main" val="386078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1173F4-FCF8-4D42-B9E5-88B8080C2CFD}"/>
              </a:ext>
            </a:extLst>
          </p:cNvPr>
          <p:cNvPicPr>
            <a:picLocks noChangeAspect="1"/>
          </p:cNvPicPr>
          <p:nvPr/>
        </p:nvPicPr>
        <p:blipFill>
          <a:blip r:embed="rId2"/>
          <a:stretch>
            <a:fillRect/>
          </a:stretch>
        </p:blipFill>
        <p:spPr>
          <a:xfrm>
            <a:off x="687674" y="0"/>
            <a:ext cx="11055718" cy="6858000"/>
          </a:xfrm>
          <a:prstGeom prst="rect">
            <a:avLst/>
          </a:prstGeom>
          <a:effectLst>
            <a:softEdge rad="635000"/>
          </a:effectLst>
        </p:spPr>
      </p:pic>
      <p:sp>
        <p:nvSpPr>
          <p:cNvPr id="2" name="Title 1">
            <a:extLst>
              <a:ext uri="{FF2B5EF4-FFF2-40B4-BE49-F238E27FC236}">
                <a16:creationId xmlns:a16="http://schemas.microsoft.com/office/drawing/2014/main" id="{A9BB9354-55E9-7643-A7F7-CD2DC65D37C1}"/>
              </a:ext>
            </a:extLst>
          </p:cNvPr>
          <p:cNvSpPr>
            <a:spLocks noGrp="1"/>
          </p:cNvSpPr>
          <p:nvPr>
            <p:ph type="title"/>
          </p:nvPr>
        </p:nvSpPr>
        <p:spPr>
          <a:xfrm>
            <a:off x="193963" y="258754"/>
            <a:ext cx="9404723" cy="1400530"/>
          </a:xfrm>
        </p:spPr>
        <p:txBody>
          <a:bodyPr/>
          <a:lstStyle/>
          <a:p>
            <a:r>
              <a:rPr lang="en-US" b="1" dirty="0"/>
              <a:t>Yay for Global Connectivity!</a:t>
            </a:r>
            <a:br>
              <a:rPr lang="en-US" b="1" dirty="0"/>
            </a:br>
            <a:br>
              <a:rPr lang="en-US" b="1" dirty="0"/>
            </a:br>
            <a:endParaRPr lang="en-US" i="1" dirty="0"/>
          </a:p>
        </p:txBody>
      </p:sp>
      <p:sp>
        <p:nvSpPr>
          <p:cNvPr id="7" name="Title 1">
            <a:extLst>
              <a:ext uri="{FF2B5EF4-FFF2-40B4-BE49-F238E27FC236}">
                <a16:creationId xmlns:a16="http://schemas.microsoft.com/office/drawing/2014/main" id="{DC03CBB8-BA1C-D042-967C-5C557B97A2F6}"/>
              </a:ext>
            </a:extLst>
          </p:cNvPr>
          <p:cNvSpPr txBox="1">
            <a:spLocks/>
          </p:cNvSpPr>
          <p:nvPr/>
        </p:nvSpPr>
        <p:spPr>
          <a:xfrm>
            <a:off x="1" y="1441168"/>
            <a:ext cx="3584028"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i="1" dirty="0"/>
              <a:t>Yet maybe some of us are feeling like…</a:t>
            </a:r>
            <a:br>
              <a:rPr lang="en-US" b="1" dirty="0"/>
            </a:br>
            <a:br>
              <a:rPr lang="en-US" b="1" dirty="0"/>
            </a:br>
            <a:endParaRPr lang="en-US" i="1" dirty="0"/>
          </a:p>
        </p:txBody>
      </p:sp>
    </p:spTree>
    <p:extLst>
      <p:ext uri="{BB962C8B-B14F-4D97-AF65-F5344CB8AC3E}">
        <p14:creationId xmlns:p14="http://schemas.microsoft.com/office/powerpoint/2010/main" val="135340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B637-E47B-9E4F-A56A-A35F1475FD80}"/>
              </a:ext>
            </a:extLst>
          </p:cNvPr>
          <p:cNvSpPr>
            <a:spLocks noGrp="1"/>
          </p:cNvSpPr>
          <p:nvPr>
            <p:ph type="title"/>
          </p:nvPr>
        </p:nvSpPr>
        <p:spPr>
          <a:xfrm>
            <a:off x="646111" y="452718"/>
            <a:ext cx="9404723" cy="932737"/>
          </a:xfrm>
        </p:spPr>
        <p:txBody>
          <a:bodyPr/>
          <a:lstStyle/>
          <a:p>
            <a:r>
              <a:rPr lang="en-US" sz="3500" dirty="0"/>
              <a:t>ACT stance on addressing resource issues</a:t>
            </a:r>
          </a:p>
        </p:txBody>
      </p:sp>
      <p:sp>
        <p:nvSpPr>
          <p:cNvPr id="3" name="Content Placeholder 2">
            <a:extLst>
              <a:ext uri="{FF2B5EF4-FFF2-40B4-BE49-F238E27FC236}">
                <a16:creationId xmlns:a16="http://schemas.microsoft.com/office/drawing/2014/main" id="{6CE38725-EF47-C84D-AF7F-8CDEF9DF376C}"/>
              </a:ext>
            </a:extLst>
          </p:cNvPr>
          <p:cNvSpPr>
            <a:spLocks noGrp="1"/>
          </p:cNvSpPr>
          <p:nvPr>
            <p:ph idx="1"/>
          </p:nvPr>
        </p:nvSpPr>
        <p:spPr>
          <a:xfrm>
            <a:off x="646111" y="1611649"/>
            <a:ext cx="10172700" cy="4816861"/>
          </a:xfrm>
        </p:spPr>
        <p:txBody>
          <a:bodyPr>
            <a:noAutofit/>
          </a:bodyPr>
          <a:lstStyle/>
          <a:p>
            <a:r>
              <a:rPr lang="en-US" sz="2200" dirty="0"/>
              <a:t>Assess the current and historical context in which these issues arise</a:t>
            </a:r>
          </a:p>
          <a:p>
            <a:r>
              <a:rPr lang="en-US" sz="2200" dirty="0">
                <a:latin typeface="+mn-lt"/>
              </a:rPr>
              <a:t>Honor society inequities and personal histories that contribute</a:t>
            </a:r>
          </a:p>
          <a:p>
            <a:pPr marL="57150" indent="0">
              <a:buNone/>
            </a:pPr>
            <a:endParaRPr lang="en-US" sz="2200" dirty="0">
              <a:latin typeface="+mn-lt"/>
            </a:endParaRPr>
          </a:p>
          <a:p>
            <a:r>
              <a:rPr lang="en-US" sz="2200" dirty="0">
                <a:latin typeface="+mn-lt"/>
              </a:rPr>
              <a:t>What are the external barriers to meeting these needs?</a:t>
            </a:r>
          </a:p>
          <a:p>
            <a:r>
              <a:rPr lang="en-US" sz="2200" dirty="0">
                <a:latin typeface="+mn-lt"/>
              </a:rPr>
              <a:t>What are the private factors facilitating or hindering these needs being met?</a:t>
            </a:r>
          </a:p>
          <a:p>
            <a:pPr lvl="1"/>
            <a:r>
              <a:rPr lang="en-US" sz="2000" dirty="0">
                <a:latin typeface="+mn-lt"/>
              </a:rPr>
              <a:t>ACT case conceptualization for clients</a:t>
            </a:r>
          </a:p>
          <a:p>
            <a:pPr lvl="1"/>
            <a:r>
              <a:rPr lang="en-US" sz="2000" dirty="0">
                <a:latin typeface="+mn-lt"/>
              </a:rPr>
              <a:t>Parallel process: </a:t>
            </a:r>
          </a:p>
          <a:p>
            <a:pPr lvl="2"/>
            <a:r>
              <a:rPr lang="en-US" sz="1800" dirty="0"/>
              <a:t>Do I have an opportunity to help them live better in response to challenging situations, even as I would like to help them change that (e.g., through advocacy, </a:t>
            </a:r>
            <a:r>
              <a:rPr lang="en-US" sz="1800" dirty="0" err="1"/>
              <a:t>etc</a:t>
            </a:r>
            <a:r>
              <a:rPr lang="en-US" sz="1800" dirty="0"/>
              <a:t>)? </a:t>
            </a:r>
          </a:p>
          <a:p>
            <a:pPr lvl="2"/>
            <a:r>
              <a:rPr lang="en-US" sz="1800" dirty="0"/>
              <a:t>If so, how do I want to show up to that? </a:t>
            </a:r>
          </a:p>
          <a:p>
            <a:pPr lvl="1"/>
            <a:endParaRPr lang="en-US" sz="2200" dirty="0">
              <a:latin typeface="+mn-lt"/>
            </a:endParaRPr>
          </a:p>
        </p:txBody>
      </p:sp>
    </p:spTree>
    <p:extLst>
      <p:ext uri="{BB962C8B-B14F-4D97-AF65-F5344CB8AC3E}">
        <p14:creationId xmlns:p14="http://schemas.microsoft.com/office/powerpoint/2010/main" val="420834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4025-3BCD-9443-8FE6-A889F3E96E50}"/>
              </a:ext>
            </a:extLst>
          </p:cNvPr>
          <p:cNvSpPr>
            <a:spLocks noGrp="1"/>
          </p:cNvSpPr>
          <p:nvPr>
            <p:ph type="title"/>
          </p:nvPr>
        </p:nvSpPr>
        <p:spPr/>
        <p:txBody>
          <a:bodyPr/>
          <a:lstStyle/>
          <a:p>
            <a:r>
              <a:rPr lang="en-US" sz="3000" dirty="0"/>
              <a:t>Client is in unstable housing and needs financial support. 	</a:t>
            </a:r>
          </a:p>
        </p:txBody>
      </p:sp>
      <p:sp>
        <p:nvSpPr>
          <p:cNvPr id="3" name="Content Placeholder 2">
            <a:extLst>
              <a:ext uri="{FF2B5EF4-FFF2-40B4-BE49-F238E27FC236}">
                <a16:creationId xmlns:a16="http://schemas.microsoft.com/office/drawing/2014/main" id="{61CF5A43-26E6-3644-8D76-C60F346816C9}"/>
              </a:ext>
            </a:extLst>
          </p:cNvPr>
          <p:cNvSpPr>
            <a:spLocks noGrp="1"/>
          </p:cNvSpPr>
          <p:nvPr>
            <p:ph idx="1"/>
          </p:nvPr>
        </p:nvSpPr>
        <p:spPr>
          <a:xfrm>
            <a:off x="646112" y="1683700"/>
            <a:ext cx="7186881" cy="5014555"/>
          </a:xfrm>
        </p:spPr>
        <p:txBody>
          <a:bodyPr>
            <a:normAutofit/>
          </a:bodyPr>
          <a:lstStyle/>
          <a:p>
            <a:pPr marL="0" indent="0">
              <a:buNone/>
            </a:pPr>
            <a:r>
              <a:rPr lang="en-US" dirty="0"/>
              <a:t>Scenario 1:</a:t>
            </a:r>
          </a:p>
          <a:p>
            <a:r>
              <a:rPr lang="en-US" dirty="0"/>
              <a:t>Therapist: “Here is a list of places you can get support. I hope you call them, because these are serious issues and I’m sorry that you are dealing with them. OK, so for homework, let’s discuss how control gets in the way of your values.”</a:t>
            </a:r>
          </a:p>
          <a:p>
            <a:endParaRPr lang="en-US" dirty="0"/>
          </a:p>
          <a:p>
            <a:pPr marL="0" indent="0">
              <a:buNone/>
            </a:pPr>
            <a:r>
              <a:rPr lang="en-US" dirty="0"/>
              <a:t>Scenario 2: </a:t>
            </a:r>
          </a:p>
          <a:p>
            <a:r>
              <a:rPr lang="en-US" dirty="0"/>
              <a:t>Therapist: “I have a list of places to potentially help with these issues. Would you like to go over them together? Maybe together we can see what the next steps would be, and discuss what comes up as you consider utilizing them.” </a:t>
            </a:r>
          </a:p>
        </p:txBody>
      </p:sp>
      <p:sp>
        <p:nvSpPr>
          <p:cNvPr id="4" name="Content Placeholder 2">
            <a:extLst>
              <a:ext uri="{FF2B5EF4-FFF2-40B4-BE49-F238E27FC236}">
                <a16:creationId xmlns:a16="http://schemas.microsoft.com/office/drawing/2014/main" id="{32BDD09A-365F-C44D-A518-8095A80257D2}"/>
              </a:ext>
            </a:extLst>
          </p:cNvPr>
          <p:cNvSpPr txBox="1">
            <a:spLocks/>
          </p:cNvSpPr>
          <p:nvPr/>
        </p:nvSpPr>
        <p:spPr>
          <a:xfrm>
            <a:off x="8077201" y="1347533"/>
            <a:ext cx="3657600" cy="4880010"/>
          </a:xfrm>
          <a:prstGeom prst="rect">
            <a:avLst/>
          </a:prstGeom>
          <a:ln>
            <a:solidFill>
              <a:schemeClr val="lt1">
                <a:hueOff val="0"/>
                <a:satOff val="0"/>
                <a:lumOff val="0"/>
              </a:schemeClr>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endParaRPr lang="en-US" sz="1800" dirty="0"/>
          </a:p>
          <a:p>
            <a:pPr marL="0" indent="0">
              <a:buFont typeface="Wingdings 3" charset="2"/>
              <a:buNone/>
            </a:pPr>
            <a:r>
              <a:rPr lang="en-US" sz="1800" dirty="0"/>
              <a:t>What happened in scenario 1:</a:t>
            </a:r>
          </a:p>
          <a:p>
            <a:r>
              <a:rPr lang="en-US" sz="1800" dirty="0"/>
              <a:t>Therapist responded to content of request without assessment of function and without self-reflection. </a:t>
            </a:r>
          </a:p>
          <a:p>
            <a:endParaRPr lang="en-US" sz="1800" dirty="0"/>
          </a:p>
          <a:p>
            <a:pPr marL="0" indent="0">
              <a:buNone/>
            </a:pPr>
            <a:r>
              <a:rPr lang="en-US" sz="1800" dirty="0"/>
              <a:t>What happened in Scenario 2:</a:t>
            </a:r>
          </a:p>
          <a:p>
            <a:r>
              <a:rPr lang="en-US" sz="1800" dirty="0"/>
              <a:t>Therapist offers to join with the client in both the content of the need and the psychological responses that arise</a:t>
            </a:r>
            <a:endParaRPr lang="en-US" dirty="0"/>
          </a:p>
          <a:p>
            <a:endParaRPr lang="en-US" dirty="0"/>
          </a:p>
        </p:txBody>
      </p:sp>
    </p:spTree>
    <p:extLst>
      <p:ext uri="{BB962C8B-B14F-4D97-AF65-F5344CB8AC3E}">
        <p14:creationId xmlns:p14="http://schemas.microsoft.com/office/powerpoint/2010/main" val="71270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dissolve">
                                      <p:cBhvr>
                                        <p:cTn id="19" dur="500"/>
                                        <p:tgtEl>
                                          <p:spTgt spid="4">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dissolv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B637-E47B-9E4F-A56A-A35F1475FD80}"/>
              </a:ext>
            </a:extLst>
          </p:cNvPr>
          <p:cNvSpPr>
            <a:spLocks noGrp="1"/>
          </p:cNvSpPr>
          <p:nvPr>
            <p:ph type="title"/>
          </p:nvPr>
        </p:nvSpPr>
        <p:spPr/>
        <p:txBody>
          <a:bodyPr/>
          <a:lstStyle/>
          <a:p>
            <a:r>
              <a:rPr lang="en-US" dirty="0"/>
              <a:t>ACT consistent boundaries</a:t>
            </a:r>
          </a:p>
        </p:txBody>
      </p:sp>
      <p:sp>
        <p:nvSpPr>
          <p:cNvPr id="3" name="Content Placeholder 2">
            <a:extLst>
              <a:ext uri="{FF2B5EF4-FFF2-40B4-BE49-F238E27FC236}">
                <a16:creationId xmlns:a16="http://schemas.microsoft.com/office/drawing/2014/main" id="{6CE38725-EF47-C84D-AF7F-8CDEF9DF376C}"/>
              </a:ext>
            </a:extLst>
          </p:cNvPr>
          <p:cNvSpPr>
            <a:spLocks noGrp="1"/>
          </p:cNvSpPr>
          <p:nvPr>
            <p:ph idx="1"/>
          </p:nvPr>
        </p:nvSpPr>
        <p:spPr>
          <a:xfrm>
            <a:off x="1103312" y="1597794"/>
            <a:ext cx="8946541" cy="4793381"/>
          </a:xfrm>
        </p:spPr>
        <p:txBody>
          <a:bodyPr>
            <a:normAutofit lnSpcReduction="10000"/>
          </a:bodyPr>
          <a:lstStyle/>
          <a:p>
            <a:pPr marL="0" indent="0">
              <a:buNone/>
            </a:pPr>
            <a:r>
              <a:rPr lang="en-US" dirty="0"/>
              <a:t>What happens when clients ask for things you are uncomfortable with? Some common scenarios:</a:t>
            </a:r>
          </a:p>
          <a:p>
            <a:pPr lvl="1"/>
            <a:r>
              <a:rPr lang="en-US" dirty="0"/>
              <a:t>Letters for “getting out of” or “getting into” something</a:t>
            </a:r>
          </a:p>
          <a:p>
            <a:pPr lvl="1"/>
            <a:r>
              <a:rPr lang="en-US" dirty="0"/>
              <a:t>Asking for more/different meetings than you are prepared to/able to provide</a:t>
            </a:r>
          </a:p>
          <a:p>
            <a:pPr marL="457200" lvl="1" indent="0">
              <a:buNone/>
            </a:pPr>
            <a:endParaRPr lang="en-US" dirty="0"/>
          </a:p>
          <a:p>
            <a:r>
              <a:rPr lang="en-US" dirty="0"/>
              <a:t>Client conceptualization: What are the functions of this request? </a:t>
            </a:r>
          </a:p>
          <a:p>
            <a:pPr lvl="1"/>
            <a:r>
              <a:rPr lang="en-US" dirty="0"/>
              <a:t>Unsure? Ask. </a:t>
            </a:r>
          </a:p>
          <a:p>
            <a:r>
              <a:rPr lang="en-US" dirty="0"/>
              <a:t>Self-reflection: FORM and FUNCTION</a:t>
            </a:r>
          </a:p>
          <a:p>
            <a:pPr lvl="1"/>
            <a:r>
              <a:rPr lang="en-US" dirty="0"/>
              <a:t>FORM: What am I struggling with about this request?</a:t>
            </a:r>
          </a:p>
          <a:p>
            <a:pPr lvl="2"/>
            <a:r>
              <a:rPr lang="en-US" dirty="0"/>
              <a:t>Timing of request, Nature of request, Compliance?</a:t>
            </a:r>
          </a:p>
          <a:p>
            <a:pPr lvl="1"/>
            <a:r>
              <a:rPr lang="en-US" dirty="0"/>
              <a:t>FUNCTION: Assess using the model- avoidance, fusion, self stories, values conflict. What shows up for you? What is useful and what can we make space for and move forward?</a:t>
            </a:r>
          </a:p>
        </p:txBody>
      </p:sp>
    </p:spTree>
    <p:extLst>
      <p:ext uri="{BB962C8B-B14F-4D97-AF65-F5344CB8AC3E}">
        <p14:creationId xmlns:p14="http://schemas.microsoft.com/office/powerpoint/2010/main" val="13925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A9864-96A3-CB48-890C-906CB3BF6C6E}"/>
              </a:ext>
            </a:extLst>
          </p:cNvPr>
          <p:cNvSpPr>
            <a:spLocks noGrp="1"/>
          </p:cNvSpPr>
          <p:nvPr>
            <p:ph type="title"/>
          </p:nvPr>
        </p:nvSpPr>
        <p:spPr>
          <a:xfrm>
            <a:off x="376605" y="249518"/>
            <a:ext cx="9404723" cy="474382"/>
          </a:xfrm>
        </p:spPr>
        <p:txBody>
          <a:bodyPr/>
          <a:lstStyle/>
          <a:p>
            <a:r>
              <a:rPr lang="en-US" sz="2200" dirty="0"/>
              <a:t>A client you have met once returns for second visit. </a:t>
            </a:r>
          </a:p>
        </p:txBody>
      </p:sp>
      <p:sp>
        <p:nvSpPr>
          <p:cNvPr id="3" name="Content Placeholder 2">
            <a:extLst>
              <a:ext uri="{FF2B5EF4-FFF2-40B4-BE49-F238E27FC236}">
                <a16:creationId xmlns:a16="http://schemas.microsoft.com/office/drawing/2014/main" id="{71802567-8FD1-B540-94F5-DF58515EFBA2}"/>
              </a:ext>
            </a:extLst>
          </p:cNvPr>
          <p:cNvSpPr>
            <a:spLocks noGrp="1"/>
          </p:cNvSpPr>
          <p:nvPr>
            <p:ph idx="1"/>
          </p:nvPr>
        </p:nvSpPr>
        <p:spPr>
          <a:xfrm>
            <a:off x="376605" y="1717437"/>
            <a:ext cx="6735395" cy="4140201"/>
          </a:xfrm>
        </p:spPr>
        <p:txBody>
          <a:bodyPr>
            <a:normAutofit/>
          </a:bodyPr>
          <a:lstStyle/>
          <a:p>
            <a:pPr marL="0" indent="0">
              <a:buNone/>
            </a:pPr>
            <a:r>
              <a:rPr lang="en-US" dirty="0"/>
              <a:t>Scenario 1:</a:t>
            </a:r>
          </a:p>
          <a:p>
            <a:r>
              <a:rPr lang="en-US" dirty="0"/>
              <a:t>Client: “My lawyer says you need to write me a letter stating that I am permanently disabled”</a:t>
            </a:r>
          </a:p>
          <a:p>
            <a:endParaRPr lang="en-US" dirty="0"/>
          </a:p>
          <a:p>
            <a:r>
              <a:rPr lang="en-US" dirty="0"/>
              <a:t>Therapist: “I don’t know you well enough to make that determination. Nor do I see that as my job to determine. I’m sorry.” </a:t>
            </a:r>
          </a:p>
        </p:txBody>
      </p:sp>
      <p:sp>
        <p:nvSpPr>
          <p:cNvPr id="4" name="Content Placeholder 2">
            <a:extLst>
              <a:ext uri="{FF2B5EF4-FFF2-40B4-BE49-F238E27FC236}">
                <a16:creationId xmlns:a16="http://schemas.microsoft.com/office/drawing/2014/main" id="{95BDD423-4040-AA4E-AF97-6D3F1A76FDA7}"/>
              </a:ext>
            </a:extLst>
          </p:cNvPr>
          <p:cNvSpPr txBox="1">
            <a:spLocks/>
          </p:cNvSpPr>
          <p:nvPr/>
        </p:nvSpPr>
        <p:spPr>
          <a:xfrm>
            <a:off x="8077201" y="1347533"/>
            <a:ext cx="3657600" cy="4880010"/>
          </a:xfrm>
          <a:prstGeom prst="rect">
            <a:avLst/>
          </a:prstGeom>
          <a:ln>
            <a:solidFill>
              <a:schemeClr val="lt1">
                <a:hueOff val="0"/>
                <a:satOff val="0"/>
                <a:lumOff val="0"/>
              </a:schemeClr>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endParaRPr lang="en-US" sz="1800" dirty="0"/>
          </a:p>
          <a:p>
            <a:pPr marL="0" indent="0">
              <a:buFont typeface="Wingdings 3" charset="2"/>
              <a:buNone/>
            </a:pPr>
            <a:endParaRPr lang="en-US" sz="1800" dirty="0"/>
          </a:p>
          <a:p>
            <a:pPr marL="0" indent="0">
              <a:buFont typeface="Wingdings 3" charset="2"/>
              <a:buNone/>
            </a:pPr>
            <a:r>
              <a:rPr lang="en-US" sz="1800" dirty="0"/>
              <a:t>What happened in scenario 1:</a:t>
            </a:r>
          </a:p>
          <a:p>
            <a:r>
              <a:rPr lang="en-US" sz="1800" dirty="0"/>
              <a:t>Therapist responded to content of request without assessment of function and without self-reflection. </a:t>
            </a:r>
            <a:endParaRPr lang="en-US" dirty="0"/>
          </a:p>
          <a:p>
            <a:endParaRPr lang="en-US" dirty="0"/>
          </a:p>
        </p:txBody>
      </p:sp>
    </p:spTree>
    <p:extLst>
      <p:ext uri="{BB962C8B-B14F-4D97-AF65-F5344CB8AC3E}">
        <p14:creationId xmlns:p14="http://schemas.microsoft.com/office/powerpoint/2010/main" val="186384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A9864-96A3-CB48-890C-906CB3BF6C6E}"/>
              </a:ext>
            </a:extLst>
          </p:cNvPr>
          <p:cNvSpPr>
            <a:spLocks noGrp="1"/>
          </p:cNvSpPr>
          <p:nvPr>
            <p:ph type="title"/>
          </p:nvPr>
        </p:nvSpPr>
        <p:spPr>
          <a:xfrm>
            <a:off x="376605" y="249518"/>
            <a:ext cx="9404723" cy="474382"/>
          </a:xfrm>
        </p:spPr>
        <p:txBody>
          <a:bodyPr/>
          <a:lstStyle/>
          <a:p>
            <a:r>
              <a:rPr lang="en-US" sz="2200" dirty="0"/>
              <a:t>A client you have met once returns for second visit. </a:t>
            </a:r>
          </a:p>
        </p:txBody>
      </p:sp>
      <p:sp>
        <p:nvSpPr>
          <p:cNvPr id="3" name="Content Placeholder 2">
            <a:extLst>
              <a:ext uri="{FF2B5EF4-FFF2-40B4-BE49-F238E27FC236}">
                <a16:creationId xmlns:a16="http://schemas.microsoft.com/office/drawing/2014/main" id="{71802567-8FD1-B540-94F5-DF58515EFBA2}"/>
              </a:ext>
            </a:extLst>
          </p:cNvPr>
          <p:cNvSpPr>
            <a:spLocks noGrp="1"/>
          </p:cNvSpPr>
          <p:nvPr>
            <p:ph idx="1"/>
          </p:nvPr>
        </p:nvSpPr>
        <p:spPr>
          <a:xfrm>
            <a:off x="376604" y="723901"/>
            <a:ext cx="8170495" cy="6134100"/>
          </a:xfrm>
        </p:spPr>
        <p:txBody>
          <a:bodyPr>
            <a:normAutofit fontScale="92500" lnSpcReduction="10000"/>
          </a:bodyPr>
          <a:lstStyle/>
          <a:p>
            <a:pPr marL="0" indent="0">
              <a:buNone/>
            </a:pPr>
            <a:r>
              <a:rPr lang="en-US" dirty="0"/>
              <a:t>Scenario 2:</a:t>
            </a:r>
          </a:p>
          <a:p>
            <a:r>
              <a:rPr lang="en-US" dirty="0"/>
              <a:t>Client: “My lawyer says you need to write me a letter stating that I am permanently disabled”</a:t>
            </a:r>
          </a:p>
          <a:p>
            <a:r>
              <a:rPr lang="en-US" dirty="0"/>
              <a:t>Therapist: “Tell me more about this issue. I’d like to help where I can.”</a:t>
            </a:r>
          </a:p>
          <a:p>
            <a:pPr marL="0" indent="0">
              <a:buNone/>
            </a:pPr>
            <a:r>
              <a:rPr lang="en-US" i="1" dirty="0"/>
              <a:t>[client shares details of disability application]</a:t>
            </a:r>
          </a:p>
          <a:p>
            <a:r>
              <a:rPr lang="en-US" dirty="0"/>
              <a:t>Therapist: “I care about being an ally for you, even though I haven’t known you for long. And I hear that you are worried about your disability application. </a:t>
            </a:r>
          </a:p>
          <a:p>
            <a:pPr marL="0" indent="0">
              <a:buNone/>
            </a:pPr>
            <a:r>
              <a:rPr lang="en-US" dirty="0"/>
              <a:t>	Let me be transparent. Our treatment plan and my value for working with you is to help improve your overall functioning. That is at odds with the idea of permanent disability. However, I understand that the system we are in likes providers to make strong statements like that, and you get caught in the middle. </a:t>
            </a:r>
          </a:p>
          <a:p>
            <a:pPr marL="0" indent="0">
              <a:buNone/>
            </a:pPr>
            <a:r>
              <a:rPr lang="en-US" dirty="0"/>
              <a:t>	</a:t>
            </a:r>
            <a:r>
              <a:rPr lang="en-US" u="sng" dirty="0"/>
              <a:t> I </a:t>
            </a:r>
            <a:r>
              <a:rPr lang="en-US" i="1" u="sng" dirty="0"/>
              <a:t>am willing </a:t>
            </a:r>
            <a:r>
              <a:rPr lang="en-US" u="sng" dirty="0"/>
              <a:t>to write a brief, descriptive letter </a:t>
            </a:r>
            <a:r>
              <a:rPr lang="en-US" dirty="0"/>
              <a:t>that includes your diagnoses, what I know from you and your medical records, the dates I’ve seen you, and our treatment plan. We can do that right now so you can see it. What do you think?</a:t>
            </a:r>
          </a:p>
          <a:p>
            <a:r>
              <a:rPr lang="en-US" dirty="0"/>
              <a:t>Client: ”OK I guess that would work”. </a:t>
            </a:r>
          </a:p>
        </p:txBody>
      </p:sp>
      <p:sp>
        <p:nvSpPr>
          <p:cNvPr id="4" name="Content Placeholder 2">
            <a:extLst>
              <a:ext uri="{FF2B5EF4-FFF2-40B4-BE49-F238E27FC236}">
                <a16:creationId xmlns:a16="http://schemas.microsoft.com/office/drawing/2014/main" id="{95BDD423-4040-AA4E-AF97-6D3F1A76FDA7}"/>
              </a:ext>
            </a:extLst>
          </p:cNvPr>
          <p:cNvSpPr txBox="1">
            <a:spLocks/>
          </p:cNvSpPr>
          <p:nvPr/>
        </p:nvSpPr>
        <p:spPr>
          <a:xfrm>
            <a:off x="8801100" y="1347533"/>
            <a:ext cx="3235154" cy="4880010"/>
          </a:xfrm>
          <a:prstGeom prst="rect">
            <a:avLst/>
          </a:prstGeom>
          <a:ln>
            <a:solidFill>
              <a:schemeClr val="lt1">
                <a:hueOff val="0"/>
                <a:satOff val="0"/>
                <a:lumOff val="0"/>
              </a:schemeClr>
            </a:solidFill>
          </a:ln>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endParaRPr lang="en-US" sz="1800" dirty="0"/>
          </a:p>
          <a:p>
            <a:pPr marL="0" indent="0">
              <a:buFont typeface="Wingdings 3" charset="2"/>
              <a:buNone/>
            </a:pPr>
            <a:r>
              <a:rPr lang="en-US" sz="1800" dirty="0"/>
              <a:t>What happened in scenario 2:</a:t>
            </a:r>
          </a:p>
          <a:p>
            <a:r>
              <a:rPr lang="en-US" sz="1800" dirty="0"/>
              <a:t>Therapist seeks info, and buys time for case conceptualization of request</a:t>
            </a:r>
          </a:p>
          <a:p>
            <a:r>
              <a:rPr lang="en-US" sz="1800" dirty="0"/>
              <a:t>Therapist self-reflects on discomfort of the idea of indicating a “permanent disability” and for a new patient.</a:t>
            </a:r>
          </a:p>
          <a:p>
            <a:r>
              <a:rPr lang="en-US" sz="1800" dirty="0"/>
              <a:t>Therapist shares their values, and is responsive to the client’s wishes, if not exactly as requested. </a:t>
            </a:r>
          </a:p>
          <a:p>
            <a:r>
              <a:rPr lang="en-US" sz="1800" dirty="0"/>
              <a:t>Therapist can join with the client in this issue.</a:t>
            </a:r>
          </a:p>
          <a:p>
            <a:endParaRPr lang="en-US" dirty="0"/>
          </a:p>
          <a:p>
            <a:endParaRPr lang="en-US" dirty="0"/>
          </a:p>
        </p:txBody>
      </p:sp>
    </p:spTree>
    <p:extLst>
      <p:ext uri="{BB962C8B-B14F-4D97-AF65-F5344CB8AC3E}">
        <p14:creationId xmlns:p14="http://schemas.microsoft.com/office/powerpoint/2010/main" val="412349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C51E-F33A-454F-BEEB-93A91DB28ED6}"/>
              </a:ext>
            </a:extLst>
          </p:cNvPr>
          <p:cNvSpPr>
            <a:spLocks noGrp="1"/>
          </p:cNvSpPr>
          <p:nvPr>
            <p:ph type="title"/>
          </p:nvPr>
        </p:nvSpPr>
        <p:spPr/>
        <p:txBody>
          <a:bodyPr/>
          <a:lstStyle/>
          <a:p>
            <a:r>
              <a:rPr lang="en-US" dirty="0"/>
              <a:t>Clinical Challenge: Client Safety</a:t>
            </a:r>
          </a:p>
        </p:txBody>
      </p:sp>
      <p:sp>
        <p:nvSpPr>
          <p:cNvPr id="3" name="Content Placeholder 2">
            <a:extLst>
              <a:ext uri="{FF2B5EF4-FFF2-40B4-BE49-F238E27FC236}">
                <a16:creationId xmlns:a16="http://schemas.microsoft.com/office/drawing/2014/main" id="{CEE45E50-591C-2842-82AA-540F51FEA8D6}"/>
              </a:ext>
            </a:extLst>
          </p:cNvPr>
          <p:cNvSpPr>
            <a:spLocks noGrp="1"/>
          </p:cNvSpPr>
          <p:nvPr>
            <p:ph idx="1"/>
          </p:nvPr>
        </p:nvSpPr>
        <p:spPr>
          <a:xfrm>
            <a:off x="875201" y="1722718"/>
            <a:ext cx="8946541" cy="4195481"/>
          </a:xfrm>
        </p:spPr>
        <p:txBody>
          <a:bodyPr/>
          <a:lstStyle/>
          <a:p>
            <a:r>
              <a:rPr lang="en-US" sz="2500" dirty="0"/>
              <a:t>Suicidality and violence safety plans</a:t>
            </a:r>
          </a:p>
          <a:p>
            <a:endParaRPr lang="en-US" sz="2500" dirty="0"/>
          </a:p>
          <a:p>
            <a:r>
              <a:rPr lang="en-US" sz="2500" dirty="0"/>
              <a:t>In what ways can they be ACT </a:t>
            </a:r>
            <a:r>
              <a:rPr lang="en-US" sz="2500" i="1" u="sng" dirty="0"/>
              <a:t>in</a:t>
            </a:r>
            <a:r>
              <a:rPr lang="en-US" sz="2500" dirty="0"/>
              <a:t>consistent?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62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C51E-F33A-454F-BEEB-93A91DB28ED6}"/>
              </a:ext>
            </a:extLst>
          </p:cNvPr>
          <p:cNvSpPr>
            <a:spLocks noGrp="1"/>
          </p:cNvSpPr>
          <p:nvPr>
            <p:ph type="title"/>
          </p:nvPr>
        </p:nvSpPr>
        <p:spPr/>
        <p:txBody>
          <a:bodyPr/>
          <a:lstStyle/>
          <a:p>
            <a:r>
              <a:rPr lang="en-US" dirty="0"/>
              <a:t>Clinical Challenge: Client Safety</a:t>
            </a:r>
          </a:p>
        </p:txBody>
      </p:sp>
      <p:sp>
        <p:nvSpPr>
          <p:cNvPr id="3" name="Content Placeholder 2">
            <a:extLst>
              <a:ext uri="{FF2B5EF4-FFF2-40B4-BE49-F238E27FC236}">
                <a16:creationId xmlns:a16="http://schemas.microsoft.com/office/drawing/2014/main" id="{CEE45E50-591C-2842-82AA-540F51FEA8D6}"/>
              </a:ext>
            </a:extLst>
          </p:cNvPr>
          <p:cNvSpPr>
            <a:spLocks noGrp="1"/>
          </p:cNvSpPr>
          <p:nvPr>
            <p:ph idx="1"/>
          </p:nvPr>
        </p:nvSpPr>
        <p:spPr>
          <a:xfrm>
            <a:off x="875201" y="1722718"/>
            <a:ext cx="8946541" cy="4195481"/>
          </a:xfrm>
        </p:spPr>
        <p:txBody>
          <a:bodyPr/>
          <a:lstStyle/>
          <a:p>
            <a:endParaRPr lang="en-US" sz="2500" dirty="0"/>
          </a:p>
          <a:p>
            <a:r>
              <a:rPr lang="en-US" sz="2500" dirty="0"/>
              <a:t>Understanding the function of suicidality/violent ideation can provide a conceptualization of how to move forward</a:t>
            </a:r>
          </a:p>
          <a:p>
            <a:endParaRPr lang="en-US" sz="2500" dirty="0"/>
          </a:p>
          <a:p>
            <a:r>
              <a:rPr lang="en-US" sz="2500" dirty="0"/>
              <a:t>Short term safety can allow longer term psychological flexibility growth</a:t>
            </a:r>
          </a:p>
          <a:p>
            <a:pPr marL="0" indent="0">
              <a:buNone/>
            </a:pPr>
            <a:endParaRPr lang="en-US" dirty="0"/>
          </a:p>
          <a:p>
            <a:pPr marL="0" indent="0">
              <a:buNone/>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727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507E52-961D-4443-8240-C07431DC9BF4}"/>
              </a:ext>
            </a:extLst>
          </p:cNvPr>
          <p:cNvSpPr>
            <a:spLocks noGrp="1"/>
          </p:cNvSpPr>
          <p:nvPr>
            <p:ph idx="1"/>
          </p:nvPr>
        </p:nvSpPr>
        <p:spPr>
          <a:xfrm>
            <a:off x="630060" y="1587061"/>
            <a:ext cx="10493827" cy="4948047"/>
          </a:xfrm>
        </p:spPr>
        <p:txBody>
          <a:bodyPr>
            <a:normAutofit/>
          </a:bodyPr>
          <a:lstStyle/>
          <a:p>
            <a:r>
              <a:rPr lang="en-US" sz="2471" dirty="0"/>
              <a:t>While in ACT we highlight difference between thoughts and actions…</a:t>
            </a:r>
          </a:p>
          <a:p>
            <a:pPr marL="0" indent="0">
              <a:buNone/>
            </a:pPr>
            <a:endParaRPr lang="en-US" sz="882" dirty="0"/>
          </a:p>
          <a:p>
            <a:r>
              <a:rPr lang="en-US" sz="2471" dirty="0"/>
              <a:t>Imperative that we also assess and discuss with clients what to do </a:t>
            </a:r>
            <a:r>
              <a:rPr lang="en-US" sz="2471" i="1" u="sng" dirty="0"/>
              <a:t>when thoughts feel like they are driving or could drive one’s actions</a:t>
            </a:r>
          </a:p>
          <a:p>
            <a:endParaRPr lang="en-US" sz="2471" dirty="0"/>
          </a:p>
          <a:p>
            <a:r>
              <a:rPr lang="en-US" sz="2471" b="1" dirty="0"/>
              <a:t>Safety Planning is completely in line with ACT.  Do what works to keep people safe in the moment! </a:t>
            </a:r>
          </a:p>
          <a:p>
            <a:pPr lvl="1"/>
            <a:r>
              <a:rPr lang="en-US" sz="2277" dirty="0"/>
              <a:t>Remember, distraction and avoidance etc. are not inherently bad. Simply want to be aware of </a:t>
            </a:r>
            <a:r>
              <a:rPr lang="en-US" sz="2277" i="1" dirty="0"/>
              <a:t>when, how often, and why we are using them. </a:t>
            </a:r>
          </a:p>
          <a:p>
            <a:endParaRPr lang="en-US" sz="2471" dirty="0"/>
          </a:p>
          <a:p>
            <a:endParaRPr lang="en-US" sz="2471" dirty="0"/>
          </a:p>
        </p:txBody>
      </p:sp>
      <p:sp>
        <p:nvSpPr>
          <p:cNvPr id="6" name="Title 1">
            <a:extLst>
              <a:ext uri="{FF2B5EF4-FFF2-40B4-BE49-F238E27FC236}">
                <a16:creationId xmlns:a16="http://schemas.microsoft.com/office/drawing/2014/main" id="{A4FAA502-98C2-504B-93C0-DA44775E78F5}"/>
              </a:ext>
            </a:extLst>
          </p:cNvPr>
          <p:cNvSpPr>
            <a:spLocks noGrp="1"/>
          </p:cNvSpPr>
          <p:nvPr>
            <p:ph type="title"/>
          </p:nvPr>
        </p:nvSpPr>
        <p:spPr>
          <a:xfrm>
            <a:off x="646111" y="452718"/>
            <a:ext cx="9404723" cy="1400530"/>
          </a:xfrm>
        </p:spPr>
        <p:txBody>
          <a:bodyPr/>
          <a:lstStyle/>
          <a:p>
            <a:r>
              <a:rPr lang="en-US" dirty="0"/>
              <a:t>Clinical Challenge: Client Safety</a:t>
            </a:r>
          </a:p>
        </p:txBody>
      </p:sp>
    </p:spTree>
    <p:extLst>
      <p:ext uri="{BB962C8B-B14F-4D97-AF65-F5344CB8AC3E}">
        <p14:creationId xmlns:p14="http://schemas.microsoft.com/office/powerpoint/2010/main" val="31638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D395-3C80-F64B-B15B-0ECD874F88C3}"/>
              </a:ext>
            </a:extLst>
          </p:cNvPr>
          <p:cNvSpPr>
            <a:spLocks noGrp="1"/>
          </p:cNvSpPr>
          <p:nvPr>
            <p:ph type="title"/>
          </p:nvPr>
        </p:nvSpPr>
        <p:spPr>
          <a:xfrm>
            <a:off x="269966" y="201706"/>
            <a:ext cx="9786513" cy="1075765"/>
          </a:xfrm>
        </p:spPr>
        <p:txBody>
          <a:bodyPr>
            <a:normAutofit fontScale="90000"/>
          </a:bodyPr>
          <a:lstStyle/>
          <a:p>
            <a:r>
              <a:rPr lang="en-US" dirty="0"/>
              <a:t>ACT is compatible with other evidence-based suicide management strategies </a:t>
            </a:r>
          </a:p>
        </p:txBody>
      </p:sp>
      <p:sp>
        <p:nvSpPr>
          <p:cNvPr id="3" name="Content Placeholder 2">
            <a:extLst>
              <a:ext uri="{FF2B5EF4-FFF2-40B4-BE49-F238E27FC236}">
                <a16:creationId xmlns:a16="http://schemas.microsoft.com/office/drawing/2014/main" id="{4B822E52-9939-8543-B8EE-B1EC5FB3F96E}"/>
              </a:ext>
            </a:extLst>
          </p:cNvPr>
          <p:cNvSpPr>
            <a:spLocks noGrp="1"/>
          </p:cNvSpPr>
          <p:nvPr>
            <p:ph idx="1"/>
          </p:nvPr>
        </p:nvSpPr>
        <p:spPr>
          <a:xfrm>
            <a:off x="905690" y="1793966"/>
            <a:ext cx="10572207" cy="4450080"/>
          </a:xfrm>
        </p:spPr>
        <p:txBody>
          <a:bodyPr>
            <a:normAutofit/>
          </a:bodyPr>
          <a:lstStyle/>
          <a:p>
            <a:r>
              <a:rPr lang="en-US" dirty="0"/>
              <a:t>One example is </a:t>
            </a:r>
            <a:r>
              <a:rPr lang="en-US" b="1" dirty="0"/>
              <a:t>Collaborative Assessment and Management of Suicidality  </a:t>
            </a:r>
            <a:r>
              <a:rPr lang="en-US" dirty="0"/>
              <a:t>(CAMS; </a:t>
            </a:r>
            <a:r>
              <a:rPr lang="en-US" dirty="0" err="1"/>
              <a:t>Jobes</a:t>
            </a:r>
            <a:r>
              <a:rPr lang="en-US" dirty="0"/>
              <a:t>, 2012; 2016) </a:t>
            </a:r>
          </a:p>
          <a:p>
            <a:pPr marL="0" indent="0">
              <a:buNone/>
            </a:pPr>
            <a:endParaRPr lang="en-US" dirty="0"/>
          </a:p>
          <a:p>
            <a:r>
              <a:rPr lang="en-US" dirty="0"/>
              <a:t>Allows a conversation about the empirically-derived individual </a:t>
            </a:r>
            <a:r>
              <a:rPr lang="en-US" b="1" dirty="0"/>
              <a:t>drivers of suicide </a:t>
            </a:r>
            <a:r>
              <a:rPr lang="en-US" dirty="0"/>
              <a:t>(not just ‘suicide risk factors’), helps determine the level of risk, and sets up safety planning</a:t>
            </a:r>
          </a:p>
          <a:p>
            <a:pPr lvl="1"/>
            <a:r>
              <a:rPr lang="en-US" sz="2000" dirty="0"/>
              <a:t>ACT can then be used to </a:t>
            </a:r>
            <a:r>
              <a:rPr lang="en-US" sz="2000" u="sng" dirty="0"/>
              <a:t>treat the drivers of suicide</a:t>
            </a:r>
          </a:p>
          <a:p>
            <a:pPr marL="0" indent="0">
              <a:buNone/>
            </a:pPr>
            <a:endParaRPr lang="en-US" dirty="0"/>
          </a:p>
          <a:p>
            <a:r>
              <a:rPr lang="en-US" dirty="0"/>
              <a:t>NOTE:  No-Suicide Contracts DO NOT WORK</a:t>
            </a:r>
          </a:p>
          <a:p>
            <a:pPr lvl="1"/>
            <a:r>
              <a:rPr lang="en-US" sz="2000" dirty="0"/>
              <a:t>DO ask for commitment to use the Safety Plan</a:t>
            </a:r>
          </a:p>
          <a:p>
            <a:pPr lvl="1"/>
            <a:r>
              <a:rPr lang="en-US" sz="2000" dirty="0"/>
              <a:t>DO ask for commitment to attend therapy </a:t>
            </a:r>
          </a:p>
        </p:txBody>
      </p:sp>
    </p:spTree>
    <p:extLst>
      <p:ext uri="{BB962C8B-B14F-4D97-AF65-F5344CB8AC3E}">
        <p14:creationId xmlns:p14="http://schemas.microsoft.com/office/powerpoint/2010/main" val="137476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DBC824-0721-E946-8230-EC8CDC13CBAF}"/>
              </a:ext>
            </a:extLst>
          </p:cNvPr>
          <p:cNvGraphicFramePr>
            <a:graphicFrameLocks noGrp="1"/>
          </p:cNvGraphicFramePr>
          <p:nvPr>
            <p:ph idx="1"/>
            <p:extLst>
              <p:ext uri="{D42A27DB-BD31-4B8C-83A1-F6EECF244321}">
                <p14:modId xmlns:p14="http://schemas.microsoft.com/office/powerpoint/2010/main" val="1160785832"/>
              </p:ext>
            </p:extLst>
          </p:nvPr>
        </p:nvGraphicFramePr>
        <p:xfrm>
          <a:off x="1311008" y="0"/>
          <a:ext cx="8525452" cy="6312219"/>
        </p:xfrm>
        <a:graphic>
          <a:graphicData uri="http://schemas.openxmlformats.org/drawingml/2006/table">
            <a:tbl>
              <a:tblPr firstRow="1" bandRow="1">
                <a:tableStyleId>{69CF1AB2-1976-4502-BF36-3FF5EA218861}</a:tableStyleId>
              </a:tblPr>
              <a:tblGrid>
                <a:gridCol w="3514380">
                  <a:extLst>
                    <a:ext uri="{9D8B030D-6E8A-4147-A177-3AD203B41FA5}">
                      <a16:colId xmlns:a16="http://schemas.microsoft.com/office/drawing/2014/main" val="4258750280"/>
                    </a:ext>
                  </a:extLst>
                </a:gridCol>
                <a:gridCol w="5011072">
                  <a:extLst>
                    <a:ext uri="{9D8B030D-6E8A-4147-A177-3AD203B41FA5}">
                      <a16:colId xmlns:a16="http://schemas.microsoft.com/office/drawing/2014/main" val="2880439431"/>
                    </a:ext>
                  </a:extLst>
                </a:gridCol>
              </a:tblGrid>
              <a:tr h="921003">
                <a:tc>
                  <a:txBody>
                    <a:bodyPr/>
                    <a:lstStyle/>
                    <a:p>
                      <a:r>
                        <a:rPr lang="en-US" sz="1800" dirty="0"/>
                        <a:t>Example Suicide Drivers – Personal/Psychological </a:t>
                      </a:r>
                    </a:p>
                  </a:txBody>
                  <a:tcPr marL="80682" marR="80682" marT="40341" marB="40341"/>
                </a:tc>
                <a:tc>
                  <a:txBody>
                    <a:bodyPr/>
                    <a:lstStyle/>
                    <a:p>
                      <a:r>
                        <a:rPr lang="en-US" sz="1800" dirty="0"/>
                        <a:t>Example Suicide Risk Factors – Statistical </a:t>
                      </a:r>
                    </a:p>
                  </a:txBody>
                  <a:tcPr marL="80682" marR="80682" marT="40341" marB="40341"/>
                </a:tc>
                <a:extLst>
                  <a:ext uri="{0D108BD9-81ED-4DB2-BD59-A6C34878D82A}">
                    <a16:rowId xmlns:a16="http://schemas.microsoft.com/office/drawing/2014/main" val="1702468735"/>
                  </a:ext>
                </a:extLst>
              </a:tr>
              <a:tr h="354598">
                <a:tc>
                  <a:txBody>
                    <a:bodyPr/>
                    <a:lstStyle/>
                    <a:p>
                      <a:endParaRPr lang="en-US" sz="1800" dirty="0"/>
                    </a:p>
                  </a:txBody>
                  <a:tcPr marL="80682" marR="80682" marT="40341" marB="40341"/>
                </a:tc>
                <a:tc>
                  <a:txBody>
                    <a:bodyPr/>
                    <a:lstStyle/>
                    <a:p>
                      <a:r>
                        <a:rPr lang="en-US" sz="1800" u="sng" dirty="0"/>
                        <a:t>Static</a:t>
                      </a:r>
                      <a:r>
                        <a:rPr lang="en-US" sz="1800" dirty="0"/>
                        <a:t> </a:t>
                      </a:r>
                      <a:endParaRPr lang="en-US" sz="1800" b="1" dirty="0"/>
                    </a:p>
                  </a:txBody>
                  <a:tcPr marL="80682" marR="80682" marT="40341" marB="40341"/>
                </a:tc>
                <a:extLst>
                  <a:ext uri="{0D108BD9-81ED-4DB2-BD59-A6C34878D82A}">
                    <a16:rowId xmlns:a16="http://schemas.microsoft.com/office/drawing/2014/main" val="3435895824"/>
                  </a:ext>
                </a:extLst>
              </a:tr>
              <a:tr h="354598">
                <a:tc>
                  <a:txBody>
                    <a:bodyPr/>
                    <a:lstStyle/>
                    <a:p>
                      <a:r>
                        <a:rPr lang="en-US" sz="1800" dirty="0"/>
                        <a:t>Emotional Pain </a:t>
                      </a:r>
                      <a:endParaRPr lang="en-US" sz="1800" b="1" dirty="0"/>
                    </a:p>
                  </a:txBody>
                  <a:tcPr marL="80682" marR="80682" marT="40341" marB="40341"/>
                </a:tc>
                <a:tc>
                  <a:txBody>
                    <a:bodyPr/>
                    <a:lstStyle/>
                    <a:p>
                      <a:r>
                        <a:rPr lang="en-US" sz="1800" dirty="0"/>
                        <a:t>Mental Health or SUD diagnoses</a:t>
                      </a:r>
                    </a:p>
                  </a:txBody>
                  <a:tcPr marL="80682" marR="80682" marT="40341" marB="40341"/>
                </a:tc>
                <a:extLst>
                  <a:ext uri="{0D108BD9-81ED-4DB2-BD59-A6C34878D82A}">
                    <a16:rowId xmlns:a16="http://schemas.microsoft.com/office/drawing/2014/main" val="52795606"/>
                  </a:ext>
                </a:extLst>
              </a:tr>
              <a:tr h="354598">
                <a:tc>
                  <a:txBody>
                    <a:bodyPr/>
                    <a:lstStyle/>
                    <a:p>
                      <a:endParaRPr lang="en-US" sz="1800" b="1" dirty="0"/>
                    </a:p>
                  </a:txBody>
                  <a:tcPr marL="80682" marR="80682" marT="40341" marB="40341"/>
                </a:tc>
                <a:tc>
                  <a:txBody>
                    <a:bodyPr/>
                    <a:lstStyle/>
                    <a:p>
                      <a:r>
                        <a:rPr lang="en-US" sz="1800" dirty="0"/>
                        <a:t>Suicide Attempt History </a:t>
                      </a:r>
                    </a:p>
                  </a:txBody>
                  <a:tcPr marL="80682" marR="80682" marT="40341" marB="40341"/>
                </a:tc>
                <a:extLst>
                  <a:ext uri="{0D108BD9-81ED-4DB2-BD59-A6C34878D82A}">
                    <a16:rowId xmlns:a16="http://schemas.microsoft.com/office/drawing/2014/main" val="566804161"/>
                  </a:ext>
                </a:extLst>
              </a:tr>
              <a:tr h="354598">
                <a:tc>
                  <a:txBody>
                    <a:bodyPr/>
                    <a:lstStyle/>
                    <a:p>
                      <a:r>
                        <a:rPr lang="en-US" sz="1800" dirty="0"/>
                        <a:t>Self-Hatred</a:t>
                      </a:r>
                      <a:endParaRPr lang="en-US" sz="1800" b="1" dirty="0"/>
                    </a:p>
                  </a:txBody>
                  <a:tcPr marL="80682" marR="80682" marT="40341" marB="40341"/>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800" dirty="0"/>
                        <a:t>Chronic Pain/Illness</a:t>
                      </a:r>
                    </a:p>
                  </a:txBody>
                  <a:tcPr marL="80682" marR="80682" marT="40341" marB="40341"/>
                </a:tc>
                <a:extLst>
                  <a:ext uri="{0D108BD9-81ED-4DB2-BD59-A6C34878D82A}">
                    <a16:rowId xmlns:a16="http://schemas.microsoft.com/office/drawing/2014/main" val="802307541"/>
                  </a:ext>
                </a:extLst>
              </a:tr>
              <a:tr h="637800">
                <a:tc>
                  <a:txBody>
                    <a:bodyPr/>
                    <a:lstStyle/>
                    <a:p>
                      <a:endParaRPr lang="en-US" sz="1800" b="1" dirty="0"/>
                    </a:p>
                  </a:txBody>
                  <a:tcPr marL="80682" marR="80682" marT="40341" marB="40341"/>
                </a:tc>
                <a:tc>
                  <a:txBody>
                    <a:bodyPr/>
                    <a:lstStyle/>
                    <a:p>
                      <a:r>
                        <a:rPr lang="en-US" sz="1800" dirty="0"/>
                        <a:t>Family Member Completed Suicide</a:t>
                      </a:r>
                    </a:p>
                  </a:txBody>
                  <a:tcPr marL="80682" marR="80682" marT="40341" marB="40341"/>
                </a:tc>
                <a:extLst>
                  <a:ext uri="{0D108BD9-81ED-4DB2-BD59-A6C34878D82A}">
                    <a16:rowId xmlns:a16="http://schemas.microsoft.com/office/drawing/2014/main" val="3293983821"/>
                  </a:ext>
                </a:extLst>
              </a:tr>
              <a:tr h="354598">
                <a:tc>
                  <a:txBody>
                    <a:bodyPr/>
                    <a:lstStyle/>
                    <a:p>
                      <a:r>
                        <a:rPr lang="en-US" sz="1800" dirty="0"/>
                        <a:t>Psychological Stress </a:t>
                      </a:r>
                      <a:endParaRPr lang="en-US" sz="1800" b="1" dirty="0"/>
                    </a:p>
                  </a:txBody>
                  <a:tcPr marL="80682" marR="80682" marT="40341" marB="40341"/>
                </a:tc>
                <a:tc>
                  <a:txBody>
                    <a:bodyPr/>
                    <a:lstStyle/>
                    <a:p>
                      <a:r>
                        <a:rPr lang="en-US" sz="1800" u="sng" dirty="0"/>
                        <a:t>Dynamic</a:t>
                      </a:r>
                      <a:endParaRPr lang="en-US" sz="1800" b="1" u="sng" dirty="0"/>
                    </a:p>
                  </a:txBody>
                  <a:tcPr marL="80682" marR="80682" marT="40341" marB="40341"/>
                </a:tc>
                <a:extLst>
                  <a:ext uri="{0D108BD9-81ED-4DB2-BD59-A6C34878D82A}">
                    <a16:rowId xmlns:a16="http://schemas.microsoft.com/office/drawing/2014/main" val="3385188595"/>
                  </a:ext>
                </a:extLst>
              </a:tr>
              <a:tr h="637800">
                <a:tc>
                  <a:txBody>
                    <a:bodyPr/>
                    <a:lstStyle/>
                    <a:p>
                      <a:endParaRPr lang="en-US" sz="1800" b="1" dirty="0"/>
                    </a:p>
                  </a:txBody>
                  <a:tcPr marL="80682" marR="80682" marT="40341" marB="40341"/>
                </a:tc>
                <a:tc>
                  <a:txBody>
                    <a:bodyPr/>
                    <a:lstStyle/>
                    <a:p>
                      <a:r>
                        <a:rPr lang="en-US" sz="1800" dirty="0"/>
                        <a:t>Current SI, intent, or plan; Recent suicide behavior</a:t>
                      </a:r>
                    </a:p>
                  </a:txBody>
                  <a:tcPr marL="80682" marR="80682" marT="40341" marB="40341"/>
                </a:tc>
                <a:extLst>
                  <a:ext uri="{0D108BD9-81ED-4DB2-BD59-A6C34878D82A}">
                    <a16:rowId xmlns:a16="http://schemas.microsoft.com/office/drawing/2014/main" val="1000851978"/>
                  </a:ext>
                </a:extLst>
              </a:tr>
              <a:tr h="637800">
                <a:tc>
                  <a:txBody>
                    <a:bodyPr/>
                    <a:lstStyle/>
                    <a:p>
                      <a:r>
                        <a:rPr lang="en-US" sz="1800" dirty="0"/>
                        <a:t>Hopelessness </a:t>
                      </a:r>
                      <a:endParaRPr lang="en-US" sz="1800" b="1" dirty="0"/>
                    </a:p>
                  </a:txBody>
                  <a:tcPr marL="80682" marR="80682" marT="40341" marB="40341"/>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800" dirty="0"/>
                        <a:t>Social isolation/limited positive emotional support </a:t>
                      </a:r>
                    </a:p>
                  </a:txBody>
                  <a:tcPr marL="80682" marR="80682" marT="40341" marB="40341"/>
                </a:tc>
                <a:extLst>
                  <a:ext uri="{0D108BD9-81ED-4DB2-BD59-A6C34878D82A}">
                    <a16:rowId xmlns:a16="http://schemas.microsoft.com/office/drawing/2014/main" val="3471959674"/>
                  </a:ext>
                </a:extLst>
              </a:tr>
              <a:tr h="354598">
                <a:tc>
                  <a:txBody>
                    <a:bodyPr/>
                    <a:lstStyle/>
                    <a:p>
                      <a:endParaRPr lang="en-US" sz="1800" b="1" dirty="0"/>
                    </a:p>
                  </a:txBody>
                  <a:tcPr marL="80682" marR="80682" marT="40341" marB="40341"/>
                </a:tc>
                <a:tc>
                  <a:txBody>
                    <a:bodyPr/>
                    <a:lstStyle/>
                    <a:p>
                      <a:r>
                        <a:rPr lang="en-US" sz="1800" dirty="0"/>
                        <a:t>Impulsivity </a:t>
                      </a:r>
                    </a:p>
                  </a:txBody>
                  <a:tcPr marL="80682" marR="80682" marT="40341" marB="40341"/>
                </a:tc>
                <a:extLst>
                  <a:ext uri="{0D108BD9-81ED-4DB2-BD59-A6C34878D82A}">
                    <a16:rowId xmlns:a16="http://schemas.microsoft.com/office/drawing/2014/main" val="1942788586"/>
                  </a:ext>
                </a:extLst>
              </a:tr>
              <a:tr h="354598">
                <a:tc>
                  <a:txBody>
                    <a:bodyPr/>
                    <a:lstStyle/>
                    <a:p>
                      <a:r>
                        <a:rPr lang="en-US" sz="1800" dirty="0"/>
                        <a:t>Agitation/Urge to Act</a:t>
                      </a:r>
                      <a:endParaRPr lang="en-US" sz="1800" b="1" dirty="0"/>
                    </a:p>
                  </a:txBody>
                  <a:tcPr marL="80682" marR="80682" marT="40341" marB="40341"/>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800" dirty="0"/>
                        <a:t>Access to lethal means</a:t>
                      </a:r>
                    </a:p>
                  </a:txBody>
                  <a:tcPr marL="80682" marR="80682" marT="40341" marB="40341"/>
                </a:tc>
                <a:extLst>
                  <a:ext uri="{0D108BD9-81ED-4DB2-BD59-A6C34878D82A}">
                    <a16:rowId xmlns:a16="http://schemas.microsoft.com/office/drawing/2014/main" val="436619762"/>
                  </a:ext>
                </a:extLst>
              </a:tr>
              <a:tr h="637800">
                <a:tc>
                  <a:txBody>
                    <a:bodyPr/>
                    <a:lstStyle/>
                    <a:p>
                      <a:endParaRPr lang="en-US" sz="1800" dirty="0"/>
                    </a:p>
                  </a:txBody>
                  <a:tcPr marL="80682" marR="80682" marT="40341" marB="40341"/>
                </a:tc>
                <a:tc>
                  <a:txBody>
                    <a:bodyPr/>
                    <a:lstStyle/>
                    <a:p>
                      <a:r>
                        <a:rPr lang="en-US" sz="1800" dirty="0"/>
                        <a:t>Current financial or legal problems</a:t>
                      </a:r>
                    </a:p>
                  </a:txBody>
                  <a:tcPr marL="80682" marR="80682" marT="40341" marB="40341"/>
                </a:tc>
                <a:extLst>
                  <a:ext uri="{0D108BD9-81ED-4DB2-BD59-A6C34878D82A}">
                    <a16:rowId xmlns:a16="http://schemas.microsoft.com/office/drawing/2014/main" val="942940892"/>
                  </a:ext>
                </a:extLst>
              </a:tr>
              <a:tr h="354598">
                <a:tc>
                  <a:txBody>
                    <a:bodyPr/>
                    <a:lstStyle/>
                    <a:p>
                      <a:endParaRPr lang="en-US" sz="1800" dirty="0"/>
                    </a:p>
                  </a:txBody>
                  <a:tcPr marL="80682" marR="80682" marT="40341" marB="40341"/>
                </a:tc>
                <a:tc>
                  <a:txBody>
                    <a:bodyPr/>
                    <a:lstStyle/>
                    <a:p>
                      <a:r>
                        <a:rPr lang="en-US" sz="1800" dirty="0"/>
                        <a:t>Drug or alcohol use </a:t>
                      </a:r>
                    </a:p>
                  </a:txBody>
                  <a:tcPr marL="80682" marR="80682" marT="40341" marB="40341"/>
                </a:tc>
                <a:extLst>
                  <a:ext uri="{0D108BD9-81ED-4DB2-BD59-A6C34878D82A}">
                    <a16:rowId xmlns:a16="http://schemas.microsoft.com/office/drawing/2014/main" val="1696613216"/>
                  </a:ext>
                </a:extLst>
              </a:tr>
            </a:tbl>
          </a:graphicData>
        </a:graphic>
      </p:graphicFrame>
    </p:spTree>
    <p:extLst>
      <p:ext uri="{BB962C8B-B14F-4D97-AF65-F5344CB8AC3E}">
        <p14:creationId xmlns:p14="http://schemas.microsoft.com/office/powerpoint/2010/main" val="288759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3AE1F-B398-7A41-A9E5-5FCB038E752D}"/>
              </a:ext>
            </a:extLst>
          </p:cNvPr>
          <p:cNvSpPr>
            <a:spLocks noGrp="1"/>
          </p:cNvSpPr>
          <p:nvPr>
            <p:ph type="title"/>
          </p:nvPr>
        </p:nvSpPr>
        <p:spPr/>
        <p:txBody>
          <a:bodyPr/>
          <a:lstStyle/>
          <a:p>
            <a:r>
              <a:rPr lang="en-US" dirty="0"/>
              <a:t>Embracing the ZOOM</a:t>
            </a:r>
          </a:p>
        </p:txBody>
      </p:sp>
      <p:pic>
        <p:nvPicPr>
          <p:cNvPr id="5" name="Picture 4">
            <a:extLst>
              <a:ext uri="{FF2B5EF4-FFF2-40B4-BE49-F238E27FC236}">
                <a16:creationId xmlns:a16="http://schemas.microsoft.com/office/drawing/2014/main" id="{05AEADC5-DAD3-F842-B7AE-A1833FC1B2AC}"/>
              </a:ext>
            </a:extLst>
          </p:cNvPr>
          <p:cNvPicPr>
            <a:picLocks noChangeAspect="1"/>
          </p:cNvPicPr>
          <p:nvPr/>
        </p:nvPicPr>
        <p:blipFill>
          <a:blip r:embed="rId2"/>
          <a:stretch>
            <a:fillRect/>
          </a:stretch>
        </p:blipFill>
        <p:spPr>
          <a:xfrm>
            <a:off x="-96719" y="1"/>
            <a:ext cx="12288719" cy="8180776"/>
          </a:xfrm>
          <a:prstGeom prst="rect">
            <a:avLst/>
          </a:prstGeom>
        </p:spPr>
      </p:pic>
    </p:spTree>
    <p:extLst>
      <p:ext uri="{BB962C8B-B14F-4D97-AF65-F5344CB8AC3E}">
        <p14:creationId xmlns:p14="http://schemas.microsoft.com/office/powerpoint/2010/main" val="193590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70DF12-FEC0-8040-8A24-99A2BFF0227C}"/>
              </a:ext>
            </a:extLst>
          </p:cNvPr>
          <p:cNvPicPr>
            <a:picLocks noGrp="1" noChangeAspect="1"/>
          </p:cNvPicPr>
          <p:nvPr>
            <p:ph idx="1"/>
          </p:nvPr>
        </p:nvPicPr>
        <p:blipFill>
          <a:blip r:embed="rId2"/>
          <a:stretch>
            <a:fillRect/>
          </a:stretch>
        </p:blipFill>
        <p:spPr>
          <a:xfrm>
            <a:off x="1860177" y="201706"/>
            <a:ext cx="8419609" cy="6156139"/>
          </a:xfrm>
          <a:prstGeom prst="rect">
            <a:avLst/>
          </a:prstGeom>
        </p:spPr>
      </p:pic>
    </p:spTree>
    <p:extLst>
      <p:ext uri="{BB962C8B-B14F-4D97-AF65-F5344CB8AC3E}">
        <p14:creationId xmlns:p14="http://schemas.microsoft.com/office/powerpoint/2010/main" val="3666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6D90158-5F27-E249-80BC-4B8F0B8944D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671918" y="1075765"/>
            <a:ext cx="8661131" cy="4370294"/>
          </a:xfrm>
          <a:prstGeom prst="rect">
            <a:avLst/>
          </a:prstGeom>
        </p:spPr>
      </p:pic>
      <p:sp>
        <p:nvSpPr>
          <p:cNvPr id="5" name="Title 1">
            <a:extLst>
              <a:ext uri="{FF2B5EF4-FFF2-40B4-BE49-F238E27FC236}">
                <a16:creationId xmlns:a16="http://schemas.microsoft.com/office/drawing/2014/main" id="{63FA24B4-81B6-5C4B-A413-D14DDBE8A981}"/>
              </a:ext>
            </a:extLst>
          </p:cNvPr>
          <p:cNvSpPr>
            <a:spLocks noGrp="1"/>
          </p:cNvSpPr>
          <p:nvPr>
            <p:ph type="title"/>
          </p:nvPr>
        </p:nvSpPr>
        <p:spPr>
          <a:xfrm>
            <a:off x="2129118" y="201706"/>
            <a:ext cx="7732058" cy="672353"/>
          </a:xfrm>
        </p:spPr>
        <p:txBody>
          <a:bodyPr>
            <a:normAutofit fontScale="90000"/>
          </a:bodyPr>
          <a:lstStyle/>
          <a:p>
            <a:r>
              <a:rPr lang="en-US" dirty="0"/>
              <a:t>SSF- Initial Session part 2</a:t>
            </a:r>
          </a:p>
        </p:txBody>
      </p:sp>
      <p:sp>
        <p:nvSpPr>
          <p:cNvPr id="6" name="Content Placeholder 2">
            <a:extLst>
              <a:ext uri="{FF2B5EF4-FFF2-40B4-BE49-F238E27FC236}">
                <a16:creationId xmlns:a16="http://schemas.microsoft.com/office/drawing/2014/main" id="{212D8B48-A400-D242-84A2-A23A29D529E7}"/>
              </a:ext>
            </a:extLst>
          </p:cNvPr>
          <p:cNvSpPr txBox="1">
            <a:spLocks/>
          </p:cNvSpPr>
          <p:nvPr/>
        </p:nvSpPr>
        <p:spPr>
          <a:xfrm>
            <a:off x="1545021" y="5658275"/>
            <a:ext cx="8383391" cy="941293"/>
          </a:xfrm>
          <a:prstGeom prst="rect">
            <a:avLst/>
          </a:prstGeom>
        </p:spPr>
        <p:txBody>
          <a:bodyPr vert="horz" lIns="80682" tIns="40341" rIns="80682" bIns="40341" rtlCol="0">
            <a:normAutofit fontScale="92500"/>
          </a:bodyPr>
          <a:lstStyle>
            <a:lvl1pPr marL="251460" indent="-251460" algn="l" defTabSz="1005840" rtl="0" eaLnBrk="1" latinLnBrk="0" hangingPunct="1">
              <a:lnSpc>
                <a:spcPct val="100000"/>
              </a:lnSpc>
              <a:spcBef>
                <a:spcPts val="1100"/>
              </a:spcBef>
              <a:buClr>
                <a:schemeClr val="accent2"/>
              </a:buClr>
              <a:buFont typeface="Arial" panose="020B0604020202020204" pitchFamily="34" charset="0"/>
              <a:buChar char="•"/>
              <a:defRPr sz="1980" kern="1200">
                <a:solidFill>
                  <a:schemeClr val="tx1">
                    <a:lumMod val="85000"/>
                    <a:lumOff val="15000"/>
                  </a:schemeClr>
                </a:solidFill>
                <a:latin typeface="+mn-lt"/>
                <a:ea typeface="+mn-ea"/>
                <a:cs typeface="+mn-cs"/>
              </a:defRPr>
            </a:lvl1pPr>
            <a:lvl2pPr marL="502920" indent="-251460" algn="l" defTabSz="1005840" rtl="0" eaLnBrk="1" latinLnBrk="0" hangingPunct="1">
              <a:lnSpc>
                <a:spcPct val="100000"/>
              </a:lnSpc>
              <a:spcBef>
                <a:spcPts val="1100"/>
              </a:spcBef>
              <a:buClr>
                <a:schemeClr val="accent2"/>
              </a:buClr>
              <a:buFont typeface="Arial" panose="020B0604020202020204" pitchFamily="34" charset="0"/>
              <a:buChar char="•"/>
              <a:defRPr sz="1760" kern="1200">
                <a:solidFill>
                  <a:schemeClr val="tx1">
                    <a:lumMod val="85000"/>
                    <a:lumOff val="15000"/>
                  </a:schemeClr>
                </a:solidFill>
                <a:latin typeface="+mn-lt"/>
                <a:ea typeface="+mn-ea"/>
                <a:cs typeface="+mn-cs"/>
              </a:defRPr>
            </a:lvl2pPr>
            <a:lvl3pPr marL="754380" indent="-251460" algn="l" defTabSz="1005840" rtl="0" eaLnBrk="1" latinLnBrk="0" hangingPunct="1">
              <a:lnSpc>
                <a:spcPct val="100000"/>
              </a:lnSpc>
              <a:spcBef>
                <a:spcPts val="1100"/>
              </a:spcBef>
              <a:buClr>
                <a:schemeClr val="accent2"/>
              </a:buClr>
              <a:buFont typeface="Arial" panose="020B0604020202020204" pitchFamily="34" charset="0"/>
              <a:buChar char="•"/>
              <a:defRPr sz="1760" kern="1200">
                <a:solidFill>
                  <a:schemeClr val="tx1">
                    <a:lumMod val="85000"/>
                    <a:lumOff val="15000"/>
                  </a:schemeClr>
                </a:solidFill>
                <a:latin typeface="+mn-lt"/>
                <a:ea typeface="+mn-ea"/>
                <a:cs typeface="+mn-cs"/>
              </a:defRPr>
            </a:lvl3pPr>
            <a:lvl4pPr marL="1005840" indent="-251460" algn="l" defTabSz="1005840" rtl="0" eaLnBrk="1" latinLnBrk="0" hangingPunct="1">
              <a:lnSpc>
                <a:spcPct val="100000"/>
              </a:lnSpc>
              <a:spcBef>
                <a:spcPts val="1100"/>
              </a:spcBef>
              <a:buClr>
                <a:schemeClr val="accent2"/>
              </a:buClr>
              <a:buFont typeface="Arial" panose="020B0604020202020204" pitchFamily="34" charset="0"/>
              <a:buChar char="•"/>
              <a:defRPr sz="1760" kern="1200">
                <a:solidFill>
                  <a:schemeClr val="tx1">
                    <a:lumMod val="85000"/>
                    <a:lumOff val="15000"/>
                  </a:schemeClr>
                </a:solidFill>
                <a:latin typeface="+mn-lt"/>
                <a:ea typeface="+mn-ea"/>
                <a:cs typeface="+mn-cs"/>
              </a:defRPr>
            </a:lvl4pPr>
            <a:lvl5pPr marL="1257300" indent="-251460" algn="l" defTabSz="1005840" rtl="0" eaLnBrk="1" latinLnBrk="0" hangingPunct="1">
              <a:lnSpc>
                <a:spcPct val="100000"/>
              </a:lnSpc>
              <a:spcBef>
                <a:spcPts val="1100"/>
              </a:spcBef>
              <a:buClr>
                <a:schemeClr val="accent2"/>
              </a:buClr>
              <a:buFont typeface="Arial" panose="020B0604020202020204" pitchFamily="34" charset="0"/>
              <a:buChar char="•"/>
              <a:defRPr sz="1760" kern="1200">
                <a:solidFill>
                  <a:schemeClr val="tx1">
                    <a:lumMod val="85000"/>
                    <a:lumOff val="15000"/>
                  </a:schemeClr>
                </a:solidFill>
                <a:latin typeface="+mn-lt"/>
                <a:ea typeface="+mn-ea"/>
                <a:cs typeface="+mn-cs"/>
              </a:defRPr>
            </a:lvl5pPr>
            <a:lvl6pPr marL="1445895" indent="-251460" algn="l" defTabSz="1005840" rtl="0" eaLnBrk="1" latinLnBrk="0" hangingPunct="1">
              <a:lnSpc>
                <a:spcPct val="100000"/>
              </a:lnSpc>
              <a:spcBef>
                <a:spcPts val="1100"/>
              </a:spcBef>
              <a:buClr>
                <a:schemeClr val="accent2"/>
              </a:buClr>
              <a:buFont typeface="Arial" panose="020B0604020202020204" pitchFamily="34" charset="0"/>
              <a:buChar char="•"/>
              <a:defRPr sz="1760" kern="1200">
                <a:solidFill>
                  <a:schemeClr val="tx1"/>
                </a:solidFill>
                <a:latin typeface="+mn-lt"/>
                <a:ea typeface="+mn-ea"/>
                <a:cs typeface="+mn-cs"/>
              </a:defRPr>
            </a:lvl6pPr>
            <a:lvl7pPr marL="1634490" indent="-251460" algn="l" defTabSz="1005840" rtl="0" eaLnBrk="1" latinLnBrk="0" hangingPunct="1">
              <a:lnSpc>
                <a:spcPct val="100000"/>
              </a:lnSpc>
              <a:spcBef>
                <a:spcPts val="1100"/>
              </a:spcBef>
              <a:buClr>
                <a:schemeClr val="accent2"/>
              </a:buClr>
              <a:buFont typeface="Arial" panose="020B0604020202020204" pitchFamily="34" charset="0"/>
              <a:buChar char="•"/>
              <a:defRPr sz="1760" kern="1200">
                <a:solidFill>
                  <a:schemeClr val="tx1"/>
                </a:solidFill>
                <a:latin typeface="+mn-lt"/>
                <a:ea typeface="+mn-ea"/>
                <a:cs typeface="+mn-cs"/>
              </a:defRPr>
            </a:lvl7pPr>
            <a:lvl8pPr marL="1823085" indent="-251460" algn="l" defTabSz="1005840" rtl="0" eaLnBrk="1" latinLnBrk="0" hangingPunct="1">
              <a:lnSpc>
                <a:spcPct val="100000"/>
              </a:lnSpc>
              <a:spcBef>
                <a:spcPts val="1100"/>
              </a:spcBef>
              <a:buClr>
                <a:schemeClr val="accent2"/>
              </a:buClr>
              <a:buFont typeface="Arial" panose="020B0604020202020204" pitchFamily="34" charset="0"/>
              <a:buChar char="•"/>
              <a:defRPr sz="1760" kern="1200" baseline="0">
                <a:solidFill>
                  <a:schemeClr val="tx1"/>
                </a:solidFill>
                <a:latin typeface="+mn-lt"/>
                <a:ea typeface="+mn-ea"/>
                <a:cs typeface="+mn-cs"/>
              </a:defRPr>
            </a:lvl8pPr>
            <a:lvl9pPr marL="2011680" indent="-251460" algn="l" defTabSz="1005840" rtl="0" eaLnBrk="1" latinLnBrk="0" hangingPunct="1">
              <a:lnSpc>
                <a:spcPct val="100000"/>
              </a:lnSpc>
              <a:spcBef>
                <a:spcPts val="1100"/>
              </a:spcBef>
              <a:buClr>
                <a:schemeClr val="accent2"/>
              </a:buClr>
              <a:buFont typeface="Arial" panose="020B0604020202020204" pitchFamily="34" charset="0"/>
              <a:buChar char="•"/>
              <a:defRPr sz="1760" kern="1200" baseline="0">
                <a:solidFill>
                  <a:schemeClr val="tx1"/>
                </a:solidFill>
                <a:latin typeface="+mn-lt"/>
                <a:ea typeface="+mn-ea"/>
                <a:cs typeface="+mn-cs"/>
              </a:defRPr>
            </a:lvl9pPr>
          </a:lstStyle>
          <a:p>
            <a:pPr lvl="1"/>
            <a:r>
              <a:rPr lang="en-US" sz="2206" dirty="0"/>
              <a:t>Consistent with ACT perspective to look at both reasons for living AND reasons for dying… a </a:t>
            </a:r>
            <a:r>
              <a:rPr lang="en-US" sz="2206" dirty="0" err="1"/>
              <a:t>defusion</a:t>
            </a:r>
            <a:r>
              <a:rPr lang="en-US" sz="2206" dirty="0"/>
              <a:t> move in and of itself.</a:t>
            </a:r>
          </a:p>
        </p:txBody>
      </p:sp>
    </p:spTree>
    <p:extLst>
      <p:ext uri="{BB962C8B-B14F-4D97-AF65-F5344CB8AC3E}">
        <p14:creationId xmlns:p14="http://schemas.microsoft.com/office/powerpoint/2010/main" val="18248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470A08-C3C5-1D4C-81DA-7141F506DF49}"/>
              </a:ext>
            </a:extLst>
          </p:cNvPr>
          <p:cNvPicPr>
            <a:picLocks noChangeAspect="1"/>
          </p:cNvPicPr>
          <p:nvPr/>
        </p:nvPicPr>
        <p:blipFill>
          <a:blip r:embed="rId2"/>
          <a:stretch>
            <a:fillRect/>
          </a:stretch>
        </p:blipFill>
        <p:spPr>
          <a:xfrm>
            <a:off x="2593484" y="0"/>
            <a:ext cx="7005032" cy="6858000"/>
          </a:xfrm>
          <a:prstGeom prst="rect">
            <a:avLst/>
          </a:prstGeom>
        </p:spPr>
      </p:pic>
      <p:sp>
        <p:nvSpPr>
          <p:cNvPr id="5" name="Oval 4">
            <a:extLst>
              <a:ext uri="{FF2B5EF4-FFF2-40B4-BE49-F238E27FC236}">
                <a16:creationId xmlns:a16="http://schemas.microsoft.com/office/drawing/2014/main" id="{16906754-FF81-1D4E-AC3D-4D33CE8CDAF5}"/>
              </a:ext>
            </a:extLst>
          </p:cNvPr>
          <p:cNvSpPr/>
          <p:nvPr/>
        </p:nvSpPr>
        <p:spPr>
          <a:xfrm>
            <a:off x="1927412" y="4639235"/>
            <a:ext cx="8068235" cy="2084294"/>
          </a:xfrm>
          <a:prstGeom prst="ellipse">
            <a:avLst/>
          </a:prstGeom>
          <a:noFill/>
          <a:ln w="444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TextBox 5">
            <a:extLst>
              <a:ext uri="{FF2B5EF4-FFF2-40B4-BE49-F238E27FC236}">
                <a16:creationId xmlns:a16="http://schemas.microsoft.com/office/drawing/2014/main" id="{4F8A841C-3FC5-3B4D-B0B9-3C6B297FF108}"/>
              </a:ext>
            </a:extLst>
          </p:cNvPr>
          <p:cNvSpPr txBox="1"/>
          <p:nvPr/>
        </p:nvSpPr>
        <p:spPr>
          <a:xfrm>
            <a:off x="9598516" y="3824533"/>
            <a:ext cx="800543" cy="825419"/>
          </a:xfrm>
          <a:prstGeom prst="rect">
            <a:avLst/>
          </a:prstGeom>
          <a:noFill/>
          <a:ln w="22225">
            <a:solidFill>
              <a:schemeClr val="accent3"/>
            </a:solidFill>
          </a:ln>
        </p:spPr>
        <p:txBody>
          <a:bodyPr wrap="square" rtlCol="0">
            <a:spAutoFit/>
          </a:bodyPr>
          <a:lstStyle/>
          <a:p>
            <a:r>
              <a:rPr lang="en-US" sz="1588" b="1" dirty="0">
                <a:solidFill>
                  <a:srgbClr val="C00000"/>
                </a:solidFill>
              </a:rPr>
              <a:t>Do ACT here</a:t>
            </a:r>
          </a:p>
        </p:txBody>
      </p:sp>
      <p:cxnSp>
        <p:nvCxnSpPr>
          <p:cNvPr id="8" name="Straight Arrow Connector 7">
            <a:extLst>
              <a:ext uri="{FF2B5EF4-FFF2-40B4-BE49-F238E27FC236}">
                <a16:creationId xmlns:a16="http://schemas.microsoft.com/office/drawing/2014/main" id="{3D375E59-78C8-E042-9CC7-52F3ED5319FE}"/>
              </a:ext>
            </a:extLst>
          </p:cNvPr>
          <p:cNvCxnSpPr>
            <a:cxnSpLocks/>
            <a:stCxn id="6" idx="2"/>
          </p:cNvCxnSpPr>
          <p:nvPr/>
        </p:nvCxnSpPr>
        <p:spPr>
          <a:xfrm flipH="1">
            <a:off x="8449237" y="4649952"/>
            <a:ext cx="1549551" cy="1535695"/>
          </a:xfrm>
          <a:prstGeom prst="straightConnector1">
            <a:avLst/>
          </a:prstGeom>
          <a:ln w="1333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13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DE39-EF1F-2543-9606-B877143E0AED}"/>
              </a:ext>
            </a:extLst>
          </p:cNvPr>
          <p:cNvSpPr>
            <a:spLocks noGrp="1"/>
          </p:cNvSpPr>
          <p:nvPr>
            <p:ph type="title"/>
          </p:nvPr>
        </p:nvSpPr>
        <p:spPr/>
        <p:txBody>
          <a:bodyPr/>
          <a:lstStyle/>
          <a:p>
            <a:r>
              <a:rPr lang="en-US" dirty="0"/>
              <a:t>A Note on Violent Ideation</a:t>
            </a:r>
          </a:p>
        </p:txBody>
      </p:sp>
      <p:sp>
        <p:nvSpPr>
          <p:cNvPr id="3" name="Content Placeholder 2">
            <a:extLst>
              <a:ext uri="{FF2B5EF4-FFF2-40B4-BE49-F238E27FC236}">
                <a16:creationId xmlns:a16="http://schemas.microsoft.com/office/drawing/2014/main" id="{B0D1C2DB-B06C-9041-A603-9B11E9FC6FFC}"/>
              </a:ext>
            </a:extLst>
          </p:cNvPr>
          <p:cNvSpPr>
            <a:spLocks noGrp="1"/>
          </p:cNvSpPr>
          <p:nvPr>
            <p:ph idx="1"/>
          </p:nvPr>
        </p:nvSpPr>
        <p:spPr>
          <a:xfrm>
            <a:off x="646111" y="1432195"/>
            <a:ext cx="10067792" cy="4794172"/>
          </a:xfrm>
        </p:spPr>
        <p:txBody>
          <a:bodyPr>
            <a:normAutofit/>
          </a:bodyPr>
          <a:lstStyle/>
          <a:p>
            <a:r>
              <a:rPr lang="en-US" dirty="0"/>
              <a:t>What is the function of anger? </a:t>
            </a:r>
          </a:p>
          <a:p>
            <a:pPr lvl="1"/>
            <a:r>
              <a:rPr lang="en-US" dirty="0"/>
              <a:t>Anger often a response to recognition of a </a:t>
            </a:r>
            <a:r>
              <a:rPr lang="en-US" u="sng" dirty="0"/>
              <a:t>transgression of our values</a:t>
            </a:r>
          </a:p>
          <a:p>
            <a:pPr lvl="1"/>
            <a:r>
              <a:rPr lang="en-US" dirty="0"/>
              <a:t>Anger often co-occurs with “softer” emotions of fear, hurt, disappointment, sadness, loneliness, etc.</a:t>
            </a:r>
          </a:p>
          <a:p>
            <a:endParaRPr lang="en-US" dirty="0"/>
          </a:p>
          <a:p>
            <a:r>
              <a:rPr lang="en-US" dirty="0"/>
              <a:t>Short term goal, offer alternative behavior options to promote everyone’s safety and freedom</a:t>
            </a:r>
          </a:p>
          <a:p>
            <a:endParaRPr lang="en-US" dirty="0"/>
          </a:p>
          <a:p>
            <a:r>
              <a:rPr lang="en-US" dirty="0"/>
              <a:t>Case conceptualization - long term goal of working with clients to identify the psychological drivers of anger, and cultivate flexibility with responding to it</a:t>
            </a:r>
          </a:p>
          <a:p>
            <a:endParaRPr lang="en-US" dirty="0"/>
          </a:p>
          <a:p>
            <a:r>
              <a:rPr lang="en-US" dirty="0"/>
              <a:t>Session #13 (right after this) with Hank Robb on Righteous Indignation</a:t>
            </a:r>
          </a:p>
        </p:txBody>
      </p:sp>
    </p:spTree>
    <p:extLst>
      <p:ext uri="{BB962C8B-B14F-4D97-AF65-F5344CB8AC3E}">
        <p14:creationId xmlns:p14="http://schemas.microsoft.com/office/powerpoint/2010/main" val="397493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D45BE-6C8D-FD46-A1A1-CE45EE7C9EB4}"/>
              </a:ext>
            </a:extLst>
          </p:cNvPr>
          <p:cNvSpPr>
            <a:spLocks noGrp="1"/>
          </p:cNvSpPr>
          <p:nvPr>
            <p:ph type="title"/>
          </p:nvPr>
        </p:nvSpPr>
        <p:spPr>
          <a:xfrm>
            <a:off x="374073" y="340251"/>
            <a:ext cx="10030691" cy="1008529"/>
          </a:xfrm>
        </p:spPr>
        <p:txBody>
          <a:bodyPr>
            <a:normAutofit/>
          </a:bodyPr>
          <a:lstStyle/>
          <a:p>
            <a:r>
              <a:rPr lang="en-US" dirty="0"/>
              <a:t>SAFETY PLANNING tips</a:t>
            </a:r>
          </a:p>
        </p:txBody>
      </p:sp>
      <p:sp>
        <p:nvSpPr>
          <p:cNvPr id="3" name="Content Placeholder 2">
            <a:extLst>
              <a:ext uri="{FF2B5EF4-FFF2-40B4-BE49-F238E27FC236}">
                <a16:creationId xmlns:a16="http://schemas.microsoft.com/office/drawing/2014/main" id="{0DD927C4-9F70-204E-83C1-1597C79A1CE9}"/>
              </a:ext>
            </a:extLst>
          </p:cNvPr>
          <p:cNvSpPr>
            <a:spLocks noGrp="1"/>
          </p:cNvSpPr>
          <p:nvPr>
            <p:ph idx="1"/>
          </p:nvPr>
        </p:nvSpPr>
        <p:spPr>
          <a:xfrm>
            <a:off x="374073" y="1680883"/>
            <a:ext cx="11000509" cy="4908176"/>
          </a:xfrm>
        </p:spPr>
        <p:txBody>
          <a:bodyPr>
            <a:normAutofit/>
          </a:bodyPr>
          <a:lstStyle/>
          <a:p>
            <a:pPr marL="403433" indent="-403433">
              <a:buFont typeface="+mj-lt"/>
              <a:buAutoNum type="arabicPeriod"/>
            </a:pPr>
            <a:r>
              <a:rPr lang="en-US" sz="2500" dirty="0"/>
              <a:t>Early Warning Signs of Crisis</a:t>
            </a:r>
          </a:p>
          <a:p>
            <a:pPr marL="403433" indent="-403433">
              <a:buFont typeface="+mj-lt"/>
              <a:buAutoNum type="arabicPeriod"/>
            </a:pPr>
            <a:r>
              <a:rPr lang="en-US" sz="2500" dirty="0"/>
              <a:t>Things I Can Do to Cope Differently</a:t>
            </a:r>
          </a:p>
          <a:p>
            <a:pPr marL="403433" indent="-403433">
              <a:buFont typeface="+mj-lt"/>
              <a:buAutoNum type="arabicPeriod"/>
            </a:pPr>
            <a:r>
              <a:rPr lang="en-US" sz="2500" dirty="0"/>
              <a:t>People I can call to either </a:t>
            </a:r>
          </a:p>
          <a:p>
            <a:pPr marL="625322" lvl="1" indent="-403433">
              <a:buFont typeface="+mj-lt"/>
              <a:buAutoNum type="arabicPeriod"/>
            </a:pPr>
            <a:r>
              <a:rPr lang="en-US" sz="2500" dirty="0"/>
              <a:t>Help me manage the crisis</a:t>
            </a:r>
          </a:p>
          <a:p>
            <a:pPr marL="625322" lvl="1" indent="-403433">
              <a:buFont typeface="+mj-lt"/>
              <a:buAutoNum type="arabicPeriod"/>
            </a:pPr>
            <a:r>
              <a:rPr lang="en-US" sz="2500" dirty="0"/>
              <a:t>Distract me from the crisis, reduce my isolation</a:t>
            </a:r>
          </a:p>
          <a:p>
            <a:pPr marL="403433" indent="-403433">
              <a:buFont typeface="+mj-lt"/>
              <a:buAutoNum type="arabicPeriod"/>
            </a:pPr>
            <a:r>
              <a:rPr lang="en-US" sz="2500" dirty="0"/>
              <a:t>Ways to Reduce Access to Lethal Means</a:t>
            </a:r>
          </a:p>
          <a:p>
            <a:pPr marL="403433" indent="-403433">
              <a:buFont typeface="+mj-lt"/>
              <a:buAutoNum type="arabicPeriod"/>
            </a:pPr>
            <a:r>
              <a:rPr lang="en-US" sz="2500" dirty="0"/>
              <a:t>Emergency Mental Health Contacts/Procedures</a:t>
            </a:r>
          </a:p>
          <a:p>
            <a:pPr marL="403433" indent="-403433">
              <a:buFont typeface="+mj-lt"/>
              <a:buAutoNum type="arabicPeriod"/>
            </a:pPr>
            <a:r>
              <a:rPr lang="en-US" sz="2500" dirty="0"/>
              <a:t>Where I will Keep This Safety Plan</a:t>
            </a:r>
          </a:p>
          <a:p>
            <a:pPr lvl="1"/>
            <a:endParaRPr lang="en-US" dirty="0"/>
          </a:p>
        </p:txBody>
      </p:sp>
    </p:spTree>
    <p:extLst>
      <p:ext uri="{BB962C8B-B14F-4D97-AF65-F5344CB8AC3E}">
        <p14:creationId xmlns:p14="http://schemas.microsoft.com/office/powerpoint/2010/main" val="345504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EAD2-F652-BB44-8B61-772419ADF793}"/>
              </a:ext>
            </a:extLst>
          </p:cNvPr>
          <p:cNvSpPr>
            <a:spLocks noGrp="1"/>
          </p:cNvSpPr>
          <p:nvPr>
            <p:ph type="title"/>
          </p:nvPr>
        </p:nvSpPr>
        <p:spPr/>
        <p:txBody>
          <a:bodyPr/>
          <a:lstStyle/>
          <a:p>
            <a:r>
              <a:rPr lang="en-US" sz="3500" dirty="0"/>
              <a:t>Clinical Challenge: Institutional Requirements </a:t>
            </a:r>
            <a:br>
              <a:rPr lang="en-US" dirty="0"/>
            </a:br>
            <a:endParaRPr lang="en-US" dirty="0"/>
          </a:p>
        </p:txBody>
      </p:sp>
      <p:sp>
        <p:nvSpPr>
          <p:cNvPr id="3" name="Content Placeholder 2">
            <a:extLst>
              <a:ext uri="{FF2B5EF4-FFF2-40B4-BE49-F238E27FC236}">
                <a16:creationId xmlns:a16="http://schemas.microsoft.com/office/drawing/2014/main" id="{102D5DEA-F4C2-DE4C-A838-F11859213B01}"/>
              </a:ext>
            </a:extLst>
          </p:cNvPr>
          <p:cNvSpPr>
            <a:spLocks noGrp="1"/>
          </p:cNvSpPr>
          <p:nvPr>
            <p:ph idx="1"/>
          </p:nvPr>
        </p:nvSpPr>
        <p:spPr>
          <a:xfrm>
            <a:off x="815248" y="1853248"/>
            <a:ext cx="9805012" cy="4734839"/>
          </a:xfrm>
        </p:spPr>
        <p:txBody>
          <a:bodyPr>
            <a:normAutofit/>
          </a:bodyPr>
          <a:lstStyle/>
          <a:p>
            <a:r>
              <a:rPr lang="en-US" sz="2200" dirty="0"/>
              <a:t>Therapeutic methods supported by your clinic that are not entirely ACT consistent; change/control-oriented, cognitive disputation</a:t>
            </a:r>
          </a:p>
          <a:p>
            <a:endParaRPr lang="en-US" sz="2200" dirty="0"/>
          </a:p>
          <a:p>
            <a:pPr lvl="1"/>
            <a:r>
              <a:rPr lang="en-US" sz="2000" dirty="0"/>
              <a:t>Examples from your work? </a:t>
            </a:r>
          </a:p>
          <a:p>
            <a:pPr marL="457200" lvl="1" indent="0">
              <a:buNone/>
            </a:pPr>
            <a:endParaRPr lang="en-US" sz="2000" dirty="0"/>
          </a:p>
          <a:p>
            <a:r>
              <a:rPr lang="en-US" sz="2200" b="1" dirty="0"/>
              <a:t>A common mistake: </a:t>
            </a:r>
            <a:r>
              <a:rPr lang="en-US" sz="2200" dirty="0"/>
              <a:t>Trying to ACT-</a:t>
            </a:r>
            <a:r>
              <a:rPr lang="en-US" sz="2200" dirty="0" err="1"/>
              <a:t>ify</a:t>
            </a:r>
            <a:r>
              <a:rPr lang="en-US" sz="2200" dirty="0"/>
              <a:t> models that are theoretically inconsistent</a:t>
            </a:r>
          </a:p>
          <a:p>
            <a:pPr lvl="1"/>
            <a:r>
              <a:rPr lang="en-US" sz="2000" dirty="0"/>
              <a:t>This CAN be helpful, if done thoughtfully, but can also create confusion</a:t>
            </a:r>
          </a:p>
          <a:p>
            <a:pPr lvl="1"/>
            <a:r>
              <a:rPr lang="en-US" sz="2000" dirty="0"/>
              <a:t>Examples of ACT-informed exposure work in </a:t>
            </a:r>
            <a:r>
              <a:rPr lang="en-US" sz="2000" u="sng" dirty="0"/>
              <a:t>Session #60 on Friday</a:t>
            </a:r>
            <a:r>
              <a:rPr lang="en-US" sz="2000" dirty="0"/>
              <a:t>, and </a:t>
            </a:r>
            <a:r>
              <a:rPr lang="en-US" sz="2000" u="sng" dirty="0"/>
              <a:t>Session #112 on Sunday</a:t>
            </a:r>
          </a:p>
          <a:p>
            <a:pPr lvl="1"/>
            <a:endParaRPr lang="en-US" sz="2000" dirty="0"/>
          </a:p>
        </p:txBody>
      </p:sp>
    </p:spTree>
    <p:extLst>
      <p:ext uri="{BB962C8B-B14F-4D97-AF65-F5344CB8AC3E}">
        <p14:creationId xmlns:p14="http://schemas.microsoft.com/office/powerpoint/2010/main" val="359798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1CEC-8345-754B-92E8-E3D154C61AC6}"/>
              </a:ext>
            </a:extLst>
          </p:cNvPr>
          <p:cNvSpPr>
            <a:spLocks noGrp="1"/>
          </p:cNvSpPr>
          <p:nvPr>
            <p:ph type="title"/>
          </p:nvPr>
        </p:nvSpPr>
        <p:spPr/>
        <p:txBody>
          <a:bodyPr/>
          <a:lstStyle/>
          <a:p>
            <a:r>
              <a:rPr lang="en-US" sz="3800" dirty="0"/>
              <a:t>Models inconsistent in theory or goal</a:t>
            </a:r>
          </a:p>
        </p:txBody>
      </p:sp>
      <p:sp>
        <p:nvSpPr>
          <p:cNvPr id="3" name="Content Placeholder 2">
            <a:extLst>
              <a:ext uri="{FF2B5EF4-FFF2-40B4-BE49-F238E27FC236}">
                <a16:creationId xmlns:a16="http://schemas.microsoft.com/office/drawing/2014/main" id="{69355FB1-9B64-DB46-BDF4-D2EF006A0281}"/>
              </a:ext>
            </a:extLst>
          </p:cNvPr>
          <p:cNvSpPr>
            <a:spLocks noGrp="1"/>
          </p:cNvSpPr>
          <p:nvPr>
            <p:ph idx="1"/>
          </p:nvPr>
        </p:nvSpPr>
        <p:spPr>
          <a:xfrm>
            <a:off x="646111" y="1498294"/>
            <a:ext cx="9963132" cy="4923843"/>
          </a:xfrm>
        </p:spPr>
        <p:txBody>
          <a:bodyPr>
            <a:normAutofit lnSpcReduction="10000"/>
          </a:bodyPr>
          <a:lstStyle/>
          <a:p>
            <a:r>
              <a:rPr lang="en-US" sz="2200" dirty="0"/>
              <a:t>Are there commonalities with ACT? Does this complement ACT in some way? </a:t>
            </a:r>
          </a:p>
          <a:p>
            <a:pPr marL="0" indent="0">
              <a:buNone/>
            </a:pPr>
            <a:endParaRPr lang="en-US" sz="2200" dirty="0"/>
          </a:p>
          <a:p>
            <a:r>
              <a:rPr lang="en-US" sz="2200" dirty="0"/>
              <a:t>Are they tools that support some important improvement in symptoms?  </a:t>
            </a:r>
          </a:p>
          <a:p>
            <a:pPr lvl="1"/>
            <a:r>
              <a:rPr lang="en-US" dirty="0"/>
              <a:t>Definition of experiential avoidance is when using this strategy </a:t>
            </a:r>
            <a:r>
              <a:rPr lang="en-US" i="1" u="sng" dirty="0"/>
              <a:t>creates a problem</a:t>
            </a:r>
          </a:p>
          <a:p>
            <a:pPr lvl="2"/>
            <a:r>
              <a:rPr lang="en-US" sz="1800" dirty="0"/>
              <a:t>Control, avoidance, distraction are not inherently bad</a:t>
            </a:r>
          </a:p>
          <a:p>
            <a:pPr lvl="2"/>
            <a:r>
              <a:rPr lang="en-US" sz="1800" dirty="0"/>
              <a:t>Later return to psychological flexibility as an explicit goal?</a:t>
            </a:r>
          </a:p>
          <a:p>
            <a:endParaRPr lang="en-US" sz="2200" dirty="0"/>
          </a:p>
          <a:p>
            <a:r>
              <a:rPr lang="en-US" sz="2200" dirty="0"/>
              <a:t>Can we bring psychological flexibility to how we use those? </a:t>
            </a:r>
          </a:p>
          <a:p>
            <a:pPr marL="457200" lvl="1" indent="0">
              <a:buNone/>
            </a:pPr>
            <a:endParaRPr lang="en-US" sz="2000" dirty="0"/>
          </a:p>
          <a:p>
            <a:r>
              <a:rPr lang="en-US" sz="2200" dirty="0"/>
              <a:t>What are your therapist values for utilizing these strategies? </a:t>
            </a:r>
          </a:p>
          <a:p>
            <a:endParaRPr lang="en-US" dirty="0"/>
          </a:p>
        </p:txBody>
      </p:sp>
    </p:spTree>
    <p:extLst>
      <p:ext uri="{BB962C8B-B14F-4D97-AF65-F5344CB8AC3E}">
        <p14:creationId xmlns:p14="http://schemas.microsoft.com/office/powerpoint/2010/main" val="51281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EAD2-F652-BB44-8B61-772419ADF793}"/>
              </a:ext>
            </a:extLst>
          </p:cNvPr>
          <p:cNvSpPr>
            <a:spLocks noGrp="1"/>
          </p:cNvSpPr>
          <p:nvPr>
            <p:ph type="title"/>
          </p:nvPr>
        </p:nvSpPr>
        <p:spPr/>
        <p:txBody>
          <a:bodyPr/>
          <a:lstStyle/>
          <a:p>
            <a:r>
              <a:rPr lang="en-US" sz="3800" dirty="0"/>
              <a:t>Clinical Challenge: Institutional Requirements </a:t>
            </a:r>
            <a:br>
              <a:rPr lang="en-US" dirty="0"/>
            </a:br>
            <a:endParaRPr lang="en-US" dirty="0"/>
          </a:p>
        </p:txBody>
      </p:sp>
      <p:sp>
        <p:nvSpPr>
          <p:cNvPr id="3" name="Content Placeholder 2">
            <a:extLst>
              <a:ext uri="{FF2B5EF4-FFF2-40B4-BE49-F238E27FC236}">
                <a16:creationId xmlns:a16="http://schemas.microsoft.com/office/drawing/2014/main" id="{102D5DEA-F4C2-DE4C-A838-F11859213B01}"/>
              </a:ext>
            </a:extLst>
          </p:cNvPr>
          <p:cNvSpPr>
            <a:spLocks noGrp="1"/>
          </p:cNvSpPr>
          <p:nvPr>
            <p:ph idx="1"/>
          </p:nvPr>
        </p:nvSpPr>
        <p:spPr>
          <a:xfrm>
            <a:off x="815248" y="2052918"/>
            <a:ext cx="9860097" cy="4195481"/>
          </a:xfrm>
        </p:spPr>
        <p:txBody>
          <a:bodyPr>
            <a:normAutofit/>
          </a:bodyPr>
          <a:lstStyle/>
          <a:p>
            <a:r>
              <a:rPr lang="en-US" sz="2200" dirty="0"/>
              <a:t>A facet of burnout based on institutional demands that require behaviors that are not in line with your values </a:t>
            </a:r>
          </a:p>
          <a:p>
            <a:pPr lvl="1"/>
            <a:r>
              <a:rPr lang="en-US" sz="2200" dirty="0"/>
              <a:t>In extreme forms, can be a kind of </a:t>
            </a:r>
            <a:r>
              <a:rPr lang="en-US" sz="2200" b="1" dirty="0"/>
              <a:t>Moral Distress </a:t>
            </a:r>
            <a:r>
              <a:rPr lang="en-US" dirty="0"/>
              <a:t>(Dean, Talbot &amp; Dean, 2019)</a:t>
            </a:r>
          </a:p>
          <a:p>
            <a:pPr lvl="2"/>
            <a:endParaRPr lang="en-US" sz="2000" b="1" dirty="0"/>
          </a:p>
          <a:p>
            <a:endParaRPr lang="en-US" sz="2200" dirty="0"/>
          </a:p>
          <a:p>
            <a:r>
              <a:rPr lang="en-US" sz="2200" dirty="0"/>
              <a:t>Simply being a part of a system that has high demand for documentation or other work that takes away from your autonomy or patient care time</a:t>
            </a:r>
          </a:p>
        </p:txBody>
      </p:sp>
    </p:spTree>
    <p:extLst>
      <p:ext uri="{BB962C8B-B14F-4D97-AF65-F5344CB8AC3E}">
        <p14:creationId xmlns:p14="http://schemas.microsoft.com/office/powerpoint/2010/main" val="301147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EAD2-F652-BB44-8B61-772419ADF793}"/>
              </a:ext>
            </a:extLst>
          </p:cNvPr>
          <p:cNvSpPr>
            <a:spLocks noGrp="1"/>
          </p:cNvSpPr>
          <p:nvPr>
            <p:ph type="title"/>
          </p:nvPr>
        </p:nvSpPr>
        <p:spPr/>
        <p:txBody>
          <a:bodyPr/>
          <a:lstStyle/>
          <a:p>
            <a:r>
              <a:rPr lang="en-US" dirty="0"/>
              <a:t>Clinical Challenge: Institutional Requirements </a:t>
            </a:r>
            <a:br>
              <a:rPr lang="en-US" dirty="0"/>
            </a:br>
            <a:endParaRPr lang="en-US" dirty="0"/>
          </a:p>
        </p:txBody>
      </p:sp>
      <p:sp>
        <p:nvSpPr>
          <p:cNvPr id="3" name="Content Placeholder 2">
            <a:extLst>
              <a:ext uri="{FF2B5EF4-FFF2-40B4-BE49-F238E27FC236}">
                <a16:creationId xmlns:a16="http://schemas.microsoft.com/office/drawing/2014/main" id="{102D5DEA-F4C2-DE4C-A838-F11859213B01}"/>
              </a:ext>
            </a:extLst>
          </p:cNvPr>
          <p:cNvSpPr>
            <a:spLocks noGrp="1"/>
          </p:cNvSpPr>
          <p:nvPr>
            <p:ph idx="1"/>
          </p:nvPr>
        </p:nvSpPr>
        <p:spPr>
          <a:xfrm>
            <a:off x="550844" y="2052918"/>
            <a:ext cx="10333822" cy="4195481"/>
          </a:xfrm>
        </p:spPr>
        <p:txBody>
          <a:bodyPr>
            <a:normAutofit fontScale="85000" lnSpcReduction="10000"/>
          </a:bodyPr>
          <a:lstStyle/>
          <a:p>
            <a:r>
              <a:rPr lang="en-US" sz="2200" dirty="0"/>
              <a:t>Case Conceptualization of this struggle… What shows up for you? </a:t>
            </a:r>
          </a:p>
          <a:p>
            <a:endParaRPr lang="en-US" sz="2200" dirty="0"/>
          </a:p>
          <a:p>
            <a:r>
              <a:rPr lang="en-US" sz="2200" dirty="0"/>
              <a:t>What are your values for your work environment? Let’s really spend some time here.</a:t>
            </a:r>
          </a:p>
          <a:p>
            <a:pPr lvl="1"/>
            <a:r>
              <a:rPr lang="en-US" sz="2000" dirty="0"/>
              <a:t>When do we speak up and when do we stay silent? </a:t>
            </a:r>
          </a:p>
          <a:p>
            <a:pPr lvl="1"/>
            <a:r>
              <a:rPr lang="en-US" sz="2000" dirty="0"/>
              <a:t>What is that under the control of? </a:t>
            </a:r>
          </a:p>
          <a:p>
            <a:pPr lvl="1"/>
            <a:r>
              <a:rPr lang="en-US" sz="2000" dirty="0"/>
              <a:t>How do you want to be? What are you willing/unwilling to experience if you speak up? </a:t>
            </a:r>
          </a:p>
          <a:p>
            <a:endParaRPr lang="en-US" sz="2200" dirty="0"/>
          </a:p>
          <a:p>
            <a:r>
              <a:rPr lang="en-US" sz="2200" dirty="0"/>
              <a:t>In our pain we find our values… can we increase our willingness to contact those experiences so that we can orient toward values? </a:t>
            </a:r>
          </a:p>
          <a:p>
            <a:pPr lvl="1"/>
            <a:r>
              <a:rPr lang="en-US" sz="2000" dirty="0"/>
              <a:t>For example: Show up to the people you work for/with, Advocate for them, Support the people around you</a:t>
            </a:r>
          </a:p>
        </p:txBody>
      </p:sp>
    </p:spTree>
    <p:extLst>
      <p:ext uri="{BB962C8B-B14F-4D97-AF65-F5344CB8AC3E}">
        <p14:creationId xmlns:p14="http://schemas.microsoft.com/office/powerpoint/2010/main" val="5533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86EA-3143-494C-A31C-69B357E043B4}"/>
              </a:ext>
            </a:extLst>
          </p:cNvPr>
          <p:cNvSpPr>
            <a:spLocks noGrp="1"/>
          </p:cNvSpPr>
          <p:nvPr>
            <p:ph type="title"/>
          </p:nvPr>
        </p:nvSpPr>
        <p:spPr>
          <a:xfrm>
            <a:off x="506194" y="404501"/>
            <a:ext cx="9905998" cy="1478570"/>
          </a:xfrm>
        </p:spPr>
        <p:txBody>
          <a:bodyPr/>
          <a:lstStyle/>
          <a:p>
            <a:r>
              <a:rPr lang="en-US" sz="3500" dirty="0">
                <a:solidFill>
                  <a:schemeClr val="tx1"/>
                </a:solidFill>
              </a:rPr>
              <a:t>Turning energy from struggle to purpose – in our pain we find our values</a:t>
            </a:r>
          </a:p>
        </p:txBody>
      </p:sp>
      <p:sp>
        <p:nvSpPr>
          <p:cNvPr id="3" name="Content Placeholder 2">
            <a:extLst>
              <a:ext uri="{FF2B5EF4-FFF2-40B4-BE49-F238E27FC236}">
                <a16:creationId xmlns:a16="http://schemas.microsoft.com/office/drawing/2014/main" id="{C3241EB1-2140-FF48-B2C7-1AD703BDAFF6}"/>
              </a:ext>
            </a:extLst>
          </p:cNvPr>
          <p:cNvSpPr>
            <a:spLocks noGrp="1"/>
          </p:cNvSpPr>
          <p:nvPr>
            <p:ph idx="1"/>
          </p:nvPr>
        </p:nvSpPr>
        <p:spPr>
          <a:xfrm>
            <a:off x="201658" y="2097088"/>
            <a:ext cx="4859336" cy="4274819"/>
          </a:xfrm>
          <a:ln>
            <a:solidFill>
              <a:schemeClr val="tx1"/>
            </a:solidFill>
          </a:ln>
        </p:spPr>
        <p:txBody>
          <a:bodyPr>
            <a:normAutofit/>
          </a:bodyPr>
          <a:lstStyle/>
          <a:p>
            <a:pPr marL="0" indent="0">
              <a:buNone/>
            </a:pPr>
            <a:r>
              <a:rPr lang="en-US" sz="2600" u="sng" dirty="0"/>
              <a:t>STRUGGLE  SPACE</a:t>
            </a:r>
          </a:p>
          <a:p>
            <a:r>
              <a:rPr lang="en-US" dirty="0"/>
              <a:t>We spend energy trying to NOT HAVE what we HAVE</a:t>
            </a:r>
          </a:p>
          <a:p>
            <a:r>
              <a:rPr lang="en-US" dirty="0"/>
              <a:t>We FIGHT our experience</a:t>
            </a:r>
          </a:p>
          <a:p>
            <a:pPr lvl="1"/>
            <a:r>
              <a:rPr lang="en-US" dirty="0"/>
              <a:t>Deny, Dismiss, Discount</a:t>
            </a:r>
          </a:p>
          <a:p>
            <a:r>
              <a:rPr lang="en-US" dirty="0"/>
              <a:t>We RUN AWAY </a:t>
            </a:r>
          </a:p>
          <a:p>
            <a:pPr lvl="1"/>
            <a:r>
              <a:rPr lang="en-US" dirty="0"/>
              <a:t>Disengage</a:t>
            </a:r>
          </a:p>
          <a:p>
            <a:pPr lvl="1"/>
            <a:endParaRPr lang="en-US" sz="200" dirty="0">
              <a:solidFill>
                <a:schemeClr val="bg1">
                  <a:lumMod val="75000"/>
                  <a:lumOff val="25000"/>
                </a:schemeClr>
              </a:solidFill>
            </a:endParaRPr>
          </a:p>
          <a:p>
            <a:r>
              <a:rPr lang="en-US" sz="2400" b="1" dirty="0">
                <a:solidFill>
                  <a:schemeClr val="accent2"/>
                </a:solidFill>
              </a:rPr>
              <a:t>Reduction of Emotion is the Guide</a:t>
            </a:r>
          </a:p>
        </p:txBody>
      </p:sp>
      <p:sp>
        <p:nvSpPr>
          <p:cNvPr id="4" name="Content Placeholder 2">
            <a:extLst>
              <a:ext uri="{FF2B5EF4-FFF2-40B4-BE49-F238E27FC236}">
                <a16:creationId xmlns:a16="http://schemas.microsoft.com/office/drawing/2014/main" id="{E66C496A-35A8-304F-8D74-9F5194259CC6}"/>
              </a:ext>
            </a:extLst>
          </p:cNvPr>
          <p:cNvSpPr txBox="1">
            <a:spLocks/>
          </p:cNvSpPr>
          <p:nvPr/>
        </p:nvSpPr>
        <p:spPr>
          <a:xfrm>
            <a:off x="6875489" y="2072865"/>
            <a:ext cx="4981231" cy="4283551"/>
          </a:xfrm>
          <a:prstGeom prst="rect">
            <a:avLst/>
          </a:prstGeom>
          <a:ln>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800" u="sng" dirty="0"/>
              <a:t>PURPOSEFUL SPACE</a:t>
            </a:r>
          </a:p>
          <a:p>
            <a:r>
              <a:rPr lang="en-US" dirty="0"/>
              <a:t>We use present moment practices to soften, breathe, and CHOOSE the ‘Next Right Thing’ </a:t>
            </a:r>
          </a:p>
          <a:p>
            <a:r>
              <a:rPr lang="en-US" dirty="0"/>
              <a:t>We notice what happens, we breathe, and choose again </a:t>
            </a:r>
          </a:p>
          <a:p>
            <a:endParaRPr lang="en-US" sz="800" dirty="0">
              <a:solidFill>
                <a:schemeClr val="bg1">
                  <a:lumMod val="75000"/>
                  <a:lumOff val="25000"/>
                </a:schemeClr>
              </a:solidFill>
            </a:endParaRPr>
          </a:p>
          <a:p>
            <a:r>
              <a:rPr lang="en-US" sz="2500" b="1" dirty="0">
                <a:solidFill>
                  <a:schemeClr val="accent1"/>
                </a:solidFill>
              </a:rPr>
              <a:t>Increase in Meaning is the Guide</a:t>
            </a:r>
          </a:p>
        </p:txBody>
      </p:sp>
      <p:sp>
        <p:nvSpPr>
          <p:cNvPr id="8" name="Left-Right Arrow 7">
            <a:extLst>
              <a:ext uri="{FF2B5EF4-FFF2-40B4-BE49-F238E27FC236}">
                <a16:creationId xmlns:a16="http://schemas.microsoft.com/office/drawing/2014/main" id="{223D6CC5-537E-5E42-9858-C0D66A9DB94E}"/>
              </a:ext>
            </a:extLst>
          </p:cNvPr>
          <p:cNvSpPr/>
          <p:nvPr/>
        </p:nvSpPr>
        <p:spPr>
          <a:xfrm>
            <a:off x="4078014" y="2858815"/>
            <a:ext cx="3121571" cy="1839310"/>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What Matters</a:t>
            </a:r>
          </a:p>
        </p:txBody>
      </p:sp>
    </p:spTree>
    <p:extLst>
      <p:ext uri="{BB962C8B-B14F-4D97-AF65-F5344CB8AC3E}">
        <p14:creationId xmlns:p14="http://schemas.microsoft.com/office/powerpoint/2010/main" val="1380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dissolv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dissolv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dissolve">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dissolve">
                                      <p:cBhvr>
                                        <p:cTn id="48" dur="500"/>
                                        <p:tgtEl>
                                          <p:spTgt spid="4">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dissolve">
                                      <p:cBhvr>
                                        <p:cTn id="53" dur="500"/>
                                        <p:tgtEl>
                                          <p:spTgt spid="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4">
                                            <p:txEl>
                                              <p:pRg st="4" end="4"/>
                                            </p:txEl>
                                          </p:spTgt>
                                        </p:tgtEl>
                                        <p:attrNameLst>
                                          <p:attrName>style.visibility</p:attrName>
                                        </p:attrNameLst>
                                      </p:cBhvr>
                                      <p:to>
                                        <p:strVal val="visible"/>
                                      </p:to>
                                    </p:set>
                                    <p:animEffect transition="in" filter="dissolve">
                                      <p:cBhvr>
                                        <p:cTn id="58" dur="500"/>
                                        <p:tgtEl>
                                          <p:spTgt spid="4">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3AE1F-B398-7A41-A9E5-5FCB038E752D}"/>
              </a:ext>
            </a:extLst>
          </p:cNvPr>
          <p:cNvSpPr>
            <a:spLocks noGrp="1"/>
          </p:cNvSpPr>
          <p:nvPr>
            <p:ph type="title"/>
          </p:nvPr>
        </p:nvSpPr>
        <p:spPr/>
        <p:txBody>
          <a:bodyPr/>
          <a:lstStyle/>
          <a:p>
            <a:r>
              <a:rPr lang="en-US" dirty="0"/>
              <a:t>Embracing the ZOOM</a:t>
            </a:r>
          </a:p>
        </p:txBody>
      </p:sp>
      <p:sp>
        <p:nvSpPr>
          <p:cNvPr id="3" name="Content Placeholder 2">
            <a:extLst>
              <a:ext uri="{FF2B5EF4-FFF2-40B4-BE49-F238E27FC236}">
                <a16:creationId xmlns:a16="http://schemas.microsoft.com/office/drawing/2014/main" id="{850DE7AD-8D5C-DA46-8951-86824B06BAA1}"/>
              </a:ext>
            </a:extLst>
          </p:cNvPr>
          <p:cNvSpPr>
            <a:spLocks noGrp="1"/>
          </p:cNvSpPr>
          <p:nvPr>
            <p:ph idx="1"/>
          </p:nvPr>
        </p:nvSpPr>
        <p:spPr>
          <a:xfrm>
            <a:off x="366195" y="1581539"/>
            <a:ext cx="7489332" cy="4699517"/>
          </a:xfrm>
        </p:spPr>
        <p:txBody>
          <a:bodyPr>
            <a:normAutofit/>
          </a:bodyPr>
          <a:lstStyle/>
          <a:p>
            <a:r>
              <a:rPr lang="en-US" sz="2200" dirty="0"/>
              <a:t>Let’s all take a moment, wherever we are in the world and just limber up. We are in for a LONG set of days in front of our screens….</a:t>
            </a:r>
          </a:p>
          <a:p>
            <a:endParaRPr lang="en-US" sz="2200" dirty="0"/>
          </a:p>
          <a:p>
            <a:r>
              <a:rPr lang="en-US" sz="2200" dirty="0"/>
              <a:t>This is a real space with real people. Take care of you AND please stay muted when not talking; turn off camera as needed.</a:t>
            </a:r>
          </a:p>
          <a:p>
            <a:endParaRPr lang="en-US" sz="2200" dirty="0"/>
          </a:p>
          <a:p>
            <a:r>
              <a:rPr lang="en-US" sz="2200" dirty="0"/>
              <a:t>Interactive! Please unmute and speak up. </a:t>
            </a:r>
          </a:p>
          <a:p>
            <a:r>
              <a:rPr lang="en-US" sz="2200" dirty="0"/>
              <a:t>Virtual Hand Raise as well </a:t>
            </a:r>
          </a:p>
        </p:txBody>
      </p:sp>
      <p:pic>
        <p:nvPicPr>
          <p:cNvPr id="4" name="Picture 3">
            <a:extLst>
              <a:ext uri="{FF2B5EF4-FFF2-40B4-BE49-F238E27FC236}">
                <a16:creationId xmlns:a16="http://schemas.microsoft.com/office/drawing/2014/main" id="{D51257F5-7055-864E-9F5E-3D1B6AD3A922}"/>
              </a:ext>
            </a:extLst>
          </p:cNvPr>
          <p:cNvPicPr>
            <a:picLocks noChangeAspect="1"/>
          </p:cNvPicPr>
          <p:nvPr/>
        </p:nvPicPr>
        <p:blipFill rotWithShape="1">
          <a:blip r:embed="rId2"/>
          <a:srcRect l="25714" t="1360" r="21863" b="7619"/>
          <a:stretch/>
        </p:blipFill>
        <p:spPr>
          <a:xfrm>
            <a:off x="8887690" y="0"/>
            <a:ext cx="3238727" cy="3163078"/>
          </a:xfrm>
          <a:prstGeom prst="rect">
            <a:avLst/>
          </a:prstGeom>
        </p:spPr>
      </p:pic>
      <p:pic>
        <p:nvPicPr>
          <p:cNvPr id="6" name="Picture 5">
            <a:extLst>
              <a:ext uri="{FF2B5EF4-FFF2-40B4-BE49-F238E27FC236}">
                <a16:creationId xmlns:a16="http://schemas.microsoft.com/office/drawing/2014/main" id="{9DB74DE6-3927-2441-B5B5-48030C66FC82}"/>
              </a:ext>
            </a:extLst>
          </p:cNvPr>
          <p:cNvPicPr>
            <a:picLocks noChangeAspect="1"/>
          </p:cNvPicPr>
          <p:nvPr/>
        </p:nvPicPr>
        <p:blipFill>
          <a:blip r:embed="rId3"/>
          <a:stretch>
            <a:fillRect/>
          </a:stretch>
        </p:blipFill>
        <p:spPr>
          <a:xfrm>
            <a:off x="7994073" y="3704770"/>
            <a:ext cx="4047668" cy="2576286"/>
          </a:xfrm>
          <a:prstGeom prst="rect">
            <a:avLst/>
          </a:prstGeom>
        </p:spPr>
      </p:pic>
    </p:spTree>
    <p:extLst>
      <p:ext uri="{BB962C8B-B14F-4D97-AF65-F5344CB8AC3E}">
        <p14:creationId xmlns:p14="http://schemas.microsoft.com/office/powerpoint/2010/main" val="4223084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3540-8759-E145-A676-D6E4E31206A9}"/>
              </a:ext>
            </a:extLst>
          </p:cNvPr>
          <p:cNvSpPr>
            <a:spLocks noGrp="1"/>
          </p:cNvSpPr>
          <p:nvPr>
            <p:ph type="title"/>
          </p:nvPr>
        </p:nvSpPr>
        <p:spPr/>
        <p:txBody>
          <a:bodyPr/>
          <a:lstStyle/>
          <a:p>
            <a:r>
              <a:rPr lang="en-US" dirty="0"/>
              <a:t>Clinical Challenge: Burnout</a:t>
            </a:r>
            <a:br>
              <a:rPr lang="en-US" dirty="0"/>
            </a:br>
            <a:endParaRPr lang="en-US" dirty="0"/>
          </a:p>
        </p:txBody>
      </p:sp>
      <p:sp>
        <p:nvSpPr>
          <p:cNvPr id="3" name="Content Placeholder 2">
            <a:extLst>
              <a:ext uri="{FF2B5EF4-FFF2-40B4-BE49-F238E27FC236}">
                <a16:creationId xmlns:a16="http://schemas.microsoft.com/office/drawing/2014/main" id="{D7AFFB56-E767-5549-AB4D-15CC38DF740E}"/>
              </a:ext>
            </a:extLst>
          </p:cNvPr>
          <p:cNvSpPr>
            <a:spLocks noGrp="1"/>
          </p:cNvSpPr>
          <p:nvPr>
            <p:ph idx="1"/>
          </p:nvPr>
        </p:nvSpPr>
        <p:spPr>
          <a:xfrm>
            <a:off x="1103312" y="1593274"/>
            <a:ext cx="8946541" cy="4655126"/>
          </a:xfrm>
        </p:spPr>
        <p:txBody>
          <a:bodyPr/>
          <a:lstStyle/>
          <a:p>
            <a:r>
              <a:rPr lang="en-US" sz="2500" dirty="0"/>
              <a:t>Particularly relevant given </a:t>
            </a:r>
          </a:p>
          <a:p>
            <a:pPr lvl="1"/>
            <a:r>
              <a:rPr lang="en-US" sz="2500" dirty="0"/>
              <a:t>The global impact of COVID, and significant health disparities for BIPOC and communities with resource limitations</a:t>
            </a:r>
          </a:p>
          <a:p>
            <a:pPr lvl="1"/>
            <a:r>
              <a:rPr lang="en-US" sz="2500" dirty="0"/>
              <a:t>The global environmental crisis</a:t>
            </a:r>
          </a:p>
          <a:p>
            <a:pPr lvl="1"/>
            <a:r>
              <a:rPr lang="en-US" sz="2500" dirty="0"/>
              <a:t>Political climates due to these and other difficult social factors</a:t>
            </a:r>
          </a:p>
          <a:p>
            <a:pPr lvl="2"/>
            <a:r>
              <a:rPr lang="en-US" sz="2500" dirty="0"/>
              <a:t>BIPOC, gender, &amp; LGBTQ+  inequities worldwide </a:t>
            </a:r>
          </a:p>
          <a:p>
            <a:pPr lvl="1"/>
            <a:endParaRPr lang="en-US" dirty="0"/>
          </a:p>
          <a:p>
            <a:pPr lvl="1"/>
            <a:endParaRPr lang="en-US" dirty="0"/>
          </a:p>
          <a:p>
            <a:endParaRPr lang="en-US" dirty="0"/>
          </a:p>
        </p:txBody>
      </p:sp>
    </p:spTree>
    <p:extLst>
      <p:ext uri="{BB962C8B-B14F-4D97-AF65-F5344CB8AC3E}">
        <p14:creationId xmlns:p14="http://schemas.microsoft.com/office/powerpoint/2010/main" val="412163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CA1-DE13-B148-9F1E-B3588FD848DA}"/>
              </a:ext>
            </a:extLst>
          </p:cNvPr>
          <p:cNvSpPr>
            <a:spLocks noGrp="1"/>
          </p:cNvSpPr>
          <p:nvPr>
            <p:ph type="title"/>
          </p:nvPr>
        </p:nvSpPr>
        <p:spPr/>
        <p:txBody>
          <a:bodyPr/>
          <a:lstStyle/>
          <a:p>
            <a:r>
              <a:rPr lang="en-US" dirty="0"/>
              <a:t>Clinical Challenge: Burnout</a:t>
            </a:r>
          </a:p>
        </p:txBody>
      </p:sp>
      <p:sp>
        <p:nvSpPr>
          <p:cNvPr id="3" name="Content Placeholder 2">
            <a:extLst>
              <a:ext uri="{FF2B5EF4-FFF2-40B4-BE49-F238E27FC236}">
                <a16:creationId xmlns:a16="http://schemas.microsoft.com/office/drawing/2014/main" id="{93C57339-76ED-A646-9120-09D6083DA2F7}"/>
              </a:ext>
            </a:extLst>
          </p:cNvPr>
          <p:cNvSpPr>
            <a:spLocks noGrp="1"/>
          </p:cNvSpPr>
          <p:nvPr>
            <p:ph idx="1"/>
          </p:nvPr>
        </p:nvSpPr>
        <p:spPr>
          <a:xfrm>
            <a:off x="778472" y="1488803"/>
            <a:ext cx="8946541" cy="5140359"/>
          </a:xfrm>
        </p:spPr>
        <p:txBody>
          <a:bodyPr>
            <a:normAutofit/>
          </a:bodyPr>
          <a:lstStyle/>
          <a:p>
            <a:r>
              <a:rPr lang="en-US" sz="2200" dirty="0"/>
              <a:t>There is more need than we can handle – and it will likely continue </a:t>
            </a:r>
          </a:p>
          <a:p>
            <a:pPr lvl="1"/>
            <a:r>
              <a:rPr lang="en-US" sz="2200" dirty="0"/>
              <a:t>Physical and emotional self-care is MUCH harder and dependent on connectivity resources</a:t>
            </a:r>
          </a:p>
          <a:p>
            <a:pPr lvl="2"/>
            <a:r>
              <a:rPr lang="en-US" sz="2200" dirty="0"/>
              <a:t>Less basic health prevention visits</a:t>
            </a:r>
          </a:p>
          <a:p>
            <a:pPr lvl="2"/>
            <a:r>
              <a:rPr lang="en-US" sz="2200" dirty="0"/>
              <a:t>Outdoor activity not safe or possible for many</a:t>
            </a:r>
          </a:p>
          <a:p>
            <a:pPr lvl="1"/>
            <a:r>
              <a:rPr lang="en-US" sz="2200" dirty="0"/>
              <a:t>Financial strain /unemployment</a:t>
            </a:r>
          </a:p>
          <a:p>
            <a:pPr lvl="1"/>
            <a:r>
              <a:rPr lang="en-US" sz="2200" dirty="0"/>
              <a:t>Chronic underlying stress; compounded for BIPOC/LGBTQ+ individuals</a:t>
            </a:r>
          </a:p>
          <a:p>
            <a:pPr lvl="1"/>
            <a:r>
              <a:rPr lang="en-US" sz="2200" dirty="0"/>
              <a:t>Work itself is often more stressful </a:t>
            </a:r>
          </a:p>
          <a:p>
            <a:pPr marL="0" indent="0">
              <a:buNone/>
            </a:pPr>
            <a:endParaRPr lang="en-US" dirty="0"/>
          </a:p>
        </p:txBody>
      </p:sp>
    </p:spTree>
    <p:extLst>
      <p:ext uri="{BB962C8B-B14F-4D97-AF65-F5344CB8AC3E}">
        <p14:creationId xmlns:p14="http://schemas.microsoft.com/office/powerpoint/2010/main" val="284151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CA1-DE13-B148-9F1E-B3588FD848DA}"/>
              </a:ext>
            </a:extLst>
          </p:cNvPr>
          <p:cNvSpPr>
            <a:spLocks noGrp="1"/>
          </p:cNvSpPr>
          <p:nvPr>
            <p:ph type="title"/>
          </p:nvPr>
        </p:nvSpPr>
        <p:spPr/>
        <p:txBody>
          <a:bodyPr/>
          <a:lstStyle/>
          <a:p>
            <a:r>
              <a:rPr lang="en-US" dirty="0"/>
              <a:t>Clinical Challenge: Burnout</a:t>
            </a:r>
          </a:p>
        </p:txBody>
      </p:sp>
      <p:sp>
        <p:nvSpPr>
          <p:cNvPr id="3" name="Content Placeholder 2">
            <a:extLst>
              <a:ext uri="{FF2B5EF4-FFF2-40B4-BE49-F238E27FC236}">
                <a16:creationId xmlns:a16="http://schemas.microsoft.com/office/drawing/2014/main" id="{93C57339-76ED-A646-9120-09D6083DA2F7}"/>
              </a:ext>
            </a:extLst>
          </p:cNvPr>
          <p:cNvSpPr>
            <a:spLocks noGrp="1"/>
          </p:cNvSpPr>
          <p:nvPr>
            <p:ph idx="1"/>
          </p:nvPr>
        </p:nvSpPr>
        <p:spPr>
          <a:xfrm>
            <a:off x="460480" y="1481831"/>
            <a:ext cx="8946541" cy="4784651"/>
          </a:xfrm>
        </p:spPr>
        <p:txBody>
          <a:bodyPr>
            <a:normAutofit/>
          </a:bodyPr>
          <a:lstStyle/>
          <a:p>
            <a:r>
              <a:rPr lang="en-US" sz="2100" dirty="0"/>
              <a:t>Parallel process for us as clinicians</a:t>
            </a:r>
          </a:p>
          <a:p>
            <a:endParaRPr lang="en-US" sz="2100" dirty="0"/>
          </a:p>
          <a:p>
            <a:r>
              <a:rPr lang="en-US" sz="2100" dirty="0"/>
              <a:t>Creative Hopelessness Model</a:t>
            </a:r>
          </a:p>
          <a:p>
            <a:pPr lvl="1"/>
            <a:r>
              <a:rPr lang="en-US" sz="1900" dirty="0"/>
              <a:t>We are </a:t>
            </a:r>
            <a:r>
              <a:rPr lang="en-US" sz="1900" u="sng" dirty="0"/>
              <a:t>Response – Able</a:t>
            </a:r>
            <a:r>
              <a:rPr lang="en-US" sz="1900" dirty="0"/>
              <a:t> </a:t>
            </a:r>
          </a:p>
          <a:p>
            <a:endParaRPr lang="en-US" sz="2100" dirty="0"/>
          </a:p>
          <a:p>
            <a:endParaRPr lang="en-US" sz="2100" dirty="0"/>
          </a:p>
          <a:p>
            <a:endParaRPr lang="en-US" sz="2100" dirty="0"/>
          </a:p>
          <a:p>
            <a:pPr marL="0" indent="0">
              <a:buNone/>
            </a:pPr>
            <a:endParaRPr lang="en-US" dirty="0"/>
          </a:p>
        </p:txBody>
      </p:sp>
      <p:graphicFrame>
        <p:nvGraphicFramePr>
          <p:cNvPr id="4" name="Content Placeholder 3">
            <a:extLst>
              <a:ext uri="{FF2B5EF4-FFF2-40B4-BE49-F238E27FC236}">
                <a16:creationId xmlns:a16="http://schemas.microsoft.com/office/drawing/2014/main" id="{441ED840-6F1E-5E46-AA17-9705A1A21B18}"/>
              </a:ext>
            </a:extLst>
          </p:cNvPr>
          <p:cNvGraphicFramePr>
            <a:graphicFrameLocks/>
          </p:cNvGraphicFramePr>
          <p:nvPr>
            <p:extLst>
              <p:ext uri="{D42A27DB-BD31-4B8C-83A1-F6EECF244321}">
                <p14:modId xmlns:p14="http://schemas.microsoft.com/office/powerpoint/2010/main" val="3502363375"/>
              </p:ext>
            </p:extLst>
          </p:nvPr>
        </p:nvGraphicFramePr>
        <p:xfrm>
          <a:off x="3004457" y="1959429"/>
          <a:ext cx="9387989" cy="4578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488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429DB3-7791-AF4A-94B6-9E22B29F0BC8}"/>
              </a:ext>
            </a:extLst>
          </p:cNvPr>
          <p:cNvSpPr>
            <a:spLocks noGrp="1"/>
          </p:cNvSpPr>
          <p:nvPr>
            <p:ph idx="1"/>
          </p:nvPr>
        </p:nvSpPr>
        <p:spPr>
          <a:xfrm>
            <a:off x="6063916" y="1776192"/>
            <a:ext cx="5345506" cy="4195481"/>
          </a:xfrm>
        </p:spPr>
        <p:txBody>
          <a:bodyPr/>
          <a:lstStyle/>
          <a:p>
            <a:r>
              <a:rPr lang="en-US" dirty="0"/>
              <a:t>Openness to experience more important than ever</a:t>
            </a:r>
          </a:p>
          <a:p>
            <a:endParaRPr lang="en-US" dirty="0"/>
          </a:p>
          <a:p>
            <a:r>
              <a:rPr lang="en-US" dirty="0"/>
              <a:t>Mindfulness exercises to sharpen awareness, yet soften into it</a:t>
            </a:r>
          </a:p>
          <a:p>
            <a:endParaRPr lang="en-US" dirty="0"/>
          </a:p>
          <a:p>
            <a:r>
              <a:rPr lang="en-US" dirty="0"/>
              <a:t>Watching for opportunities to turn toward values rather than away from our emotions</a:t>
            </a:r>
          </a:p>
        </p:txBody>
      </p:sp>
      <p:graphicFrame>
        <p:nvGraphicFramePr>
          <p:cNvPr id="4" name="Content Placeholder 3">
            <a:extLst>
              <a:ext uri="{FF2B5EF4-FFF2-40B4-BE49-F238E27FC236}">
                <a16:creationId xmlns:a16="http://schemas.microsoft.com/office/drawing/2014/main" id="{D9631686-2285-1D49-A86D-1A993A3C99CA}"/>
              </a:ext>
            </a:extLst>
          </p:cNvPr>
          <p:cNvGraphicFramePr>
            <a:graphicFrameLocks/>
          </p:cNvGraphicFramePr>
          <p:nvPr>
            <p:extLst>
              <p:ext uri="{D42A27DB-BD31-4B8C-83A1-F6EECF244321}">
                <p14:modId xmlns:p14="http://schemas.microsoft.com/office/powerpoint/2010/main" val="4274557546"/>
              </p:ext>
            </p:extLst>
          </p:nvPr>
        </p:nvGraphicFramePr>
        <p:xfrm>
          <a:off x="-1994541" y="349161"/>
          <a:ext cx="9387989" cy="4578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379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015E3-235E-CA4E-9247-2B23652E8365}"/>
              </a:ext>
            </a:extLst>
          </p:cNvPr>
          <p:cNvSpPr>
            <a:spLocks noGrp="1"/>
          </p:cNvSpPr>
          <p:nvPr>
            <p:ph idx="1"/>
          </p:nvPr>
        </p:nvSpPr>
        <p:spPr>
          <a:xfrm>
            <a:off x="5255045" y="1215190"/>
            <a:ext cx="5450305" cy="5101390"/>
          </a:xfrm>
        </p:spPr>
        <p:txBody>
          <a:bodyPr>
            <a:normAutofit fontScale="85000" lnSpcReduction="10000"/>
          </a:bodyPr>
          <a:lstStyle/>
          <a:p>
            <a:r>
              <a:rPr lang="en-US" dirty="0"/>
              <a:t>Staying connected in our new virtual world</a:t>
            </a:r>
          </a:p>
          <a:p>
            <a:endParaRPr lang="en-US" dirty="0"/>
          </a:p>
          <a:p>
            <a:r>
              <a:rPr lang="en-US" dirty="0"/>
              <a:t>How can we make these actions meaningful? </a:t>
            </a:r>
          </a:p>
          <a:p>
            <a:endParaRPr lang="en-US" dirty="0"/>
          </a:p>
          <a:p>
            <a:r>
              <a:rPr lang="en-US" dirty="0"/>
              <a:t>Identify one small thing you can do to feel connected with a loved one even if you can’t see or hug them</a:t>
            </a:r>
          </a:p>
          <a:p>
            <a:endParaRPr lang="en-US" dirty="0"/>
          </a:p>
          <a:p>
            <a:r>
              <a:rPr lang="en-US" dirty="0"/>
              <a:t>Reflect on when and how often you engage in virtual activities designed to keep you engaged</a:t>
            </a:r>
          </a:p>
          <a:p>
            <a:pPr lvl="1"/>
            <a:r>
              <a:rPr lang="en-US" dirty="0"/>
              <a:t>Speak up for changes in your workplace – less meetings? More emotional check ins? More support for other life activities? </a:t>
            </a:r>
          </a:p>
          <a:p>
            <a:r>
              <a:rPr lang="en-US" dirty="0"/>
              <a:t>Pivoting from virtual to other forms of life engagement when needed </a:t>
            </a:r>
          </a:p>
        </p:txBody>
      </p:sp>
      <p:graphicFrame>
        <p:nvGraphicFramePr>
          <p:cNvPr id="4" name="Content Placeholder 3">
            <a:extLst>
              <a:ext uri="{FF2B5EF4-FFF2-40B4-BE49-F238E27FC236}">
                <a16:creationId xmlns:a16="http://schemas.microsoft.com/office/drawing/2014/main" id="{9B176D93-F342-9443-9557-5CB684AB1898}"/>
              </a:ext>
            </a:extLst>
          </p:cNvPr>
          <p:cNvGraphicFramePr>
            <a:graphicFrameLocks/>
          </p:cNvGraphicFramePr>
          <p:nvPr>
            <p:extLst>
              <p:ext uri="{D42A27DB-BD31-4B8C-83A1-F6EECF244321}">
                <p14:modId xmlns:p14="http://schemas.microsoft.com/office/powerpoint/2010/main" val="89992656"/>
              </p:ext>
            </p:extLst>
          </p:nvPr>
        </p:nvGraphicFramePr>
        <p:xfrm>
          <a:off x="-1994541" y="349161"/>
          <a:ext cx="9387989" cy="4578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441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716424-A7AB-5F4A-B83A-FAB263202097}"/>
              </a:ext>
            </a:extLst>
          </p:cNvPr>
          <p:cNvSpPr>
            <a:spLocks noGrp="1"/>
          </p:cNvSpPr>
          <p:nvPr>
            <p:ph idx="1"/>
          </p:nvPr>
        </p:nvSpPr>
        <p:spPr>
          <a:xfrm>
            <a:off x="6266713" y="1435973"/>
            <a:ext cx="4202506" cy="4634321"/>
          </a:xfrm>
        </p:spPr>
        <p:txBody>
          <a:bodyPr/>
          <a:lstStyle/>
          <a:p>
            <a:r>
              <a:rPr lang="en-US" dirty="0"/>
              <a:t>Returning to an exploration of values, when other sources of values expression are not available</a:t>
            </a:r>
          </a:p>
          <a:p>
            <a:endParaRPr lang="en-US" dirty="0"/>
          </a:p>
          <a:p>
            <a:r>
              <a:rPr lang="en-US" dirty="0"/>
              <a:t>What values are being </a:t>
            </a:r>
            <a:r>
              <a:rPr lang="en-US" b="1" dirty="0"/>
              <a:t>amplified</a:t>
            </a:r>
            <a:r>
              <a:rPr lang="en-US" dirty="0"/>
              <a:t> for you right now in this global climate?</a:t>
            </a:r>
          </a:p>
          <a:p>
            <a:endParaRPr lang="en-US" dirty="0"/>
          </a:p>
          <a:p>
            <a:r>
              <a:rPr lang="en-US" dirty="0"/>
              <a:t>What might be possible if we listen to that? </a:t>
            </a:r>
          </a:p>
        </p:txBody>
      </p:sp>
      <p:graphicFrame>
        <p:nvGraphicFramePr>
          <p:cNvPr id="4" name="Content Placeholder 3">
            <a:extLst>
              <a:ext uri="{FF2B5EF4-FFF2-40B4-BE49-F238E27FC236}">
                <a16:creationId xmlns:a16="http://schemas.microsoft.com/office/drawing/2014/main" id="{4FF98AF7-E2A6-704E-A7B8-11D80840DDF6}"/>
              </a:ext>
            </a:extLst>
          </p:cNvPr>
          <p:cNvGraphicFramePr>
            <a:graphicFrameLocks/>
          </p:cNvGraphicFramePr>
          <p:nvPr>
            <p:extLst>
              <p:ext uri="{D42A27DB-BD31-4B8C-83A1-F6EECF244321}">
                <p14:modId xmlns:p14="http://schemas.microsoft.com/office/powerpoint/2010/main" val="2315301812"/>
              </p:ext>
            </p:extLst>
          </p:nvPr>
        </p:nvGraphicFramePr>
        <p:xfrm>
          <a:off x="-1994541" y="349161"/>
          <a:ext cx="9387989" cy="4578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733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41ED840-6F1E-5E46-AA17-9705A1A21B18}"/>
              </a:ext>
            </a:extLst>
          </p:cNvPr>
          <p:cNvGraphicFramePr>
            <a:graphicFrameLocks/>
          </p:cNvGraphicFramePr>
          <p:nvPr>
            <p:extLst>
              <p:ext uri="{D42A27DB-BD31-4B8C-83A1-F6EECF244321}">
                <p14:modId xmlns:p14="http://schemas.microsoft.com/office/powerpoint/2010/main" val="3840820412"/>
              </p:ext>
            </p:extLst>
          </p:nvPr>
        </p:nvGraphicFramePr>
        <p:xfrm>
          <a:off x="-1994541" y="349161"/>
          <a:ext cx="9387989" cy="4578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5CACBD32-789D-A244-BD97-EB0888B2D9D3}"/>
              </a:ext>
            </a:extLst>
          </p:cNvPr>
          <p:cNvSpPr>
            <a:spLocks noGrp="1"/>
          </p:cNvSpPr>
          <p:nvPr>
            <p:ph idx="1"/>
          </p:nvPr>
        </p:nvSpPr>
        <p:spPr>
          <a:xfrm>
            <a:off x="5221997" y="595052"/>
            <a:ext cx="5155894" cy="5982018"/>
          </a:xfrm>
          <a:noFill/>
        </p:spPr>
        <p:txBody>
          <a:bodyPr>
            <a:normAutofit/>
          </a:bodyPr>
          <a:lstStyle/>
          <a:p>
            <a:r>
              <a:rPr lang="en-US" sz="1800" dirty="0"/>
              <a:t>It is rare that the whole world struggles with the same experiences all at the same time; us, our clients, our families and friends. Yet here we are. The ultimate parallel process. </a:t>
            </a:r>
          </a:p>
          <a:p>
            <a:pPr marL="0" indent="0">
              <a:buNone/>
            </a:pPr>
            <a:endParaRPr lang="en-US" sz="1800" b="1" i="1" dirty="0"/>
          </a:p>
          <a:p>
            <a:r>
              <a:rPr lang="en-US" sz="1800" dirty="0"/>
              <a:t>Lovingkindness toward each of us on our journeys within this time is critical.</a:t>
            </a:r>
          </a:p>
          <a:p>
            <a:endParaRPr lang="en-US" sz="1800" dirty="0"/>
          </a:p>
          <a:p>
            <a:r>
              <a:rPr lang="en-US" sz="2200" dirty="0"/>
              <a:t>We are not all in the same boat </a:t>
            </a:r>
            <a:r>
              <a:rPr lang="en-US" sz="1800" dirty="0"/>
              <a:t>– some of us have yachts, while others are drowning</a:t>
            </a:r>
          </a:p>
          <a:p>
            <a:r>
              <a:rPr lang="en-US" sz="1800" b="1" u="sng" dirty="0"/>
              <a:t>Yet we are all afloat in the same sea. </a:t>
            </a:r>
          </a:p>
          <a:p>
            <a:endParaRPr lang="en-US" sz="1800" b="1" u="sng" dirty="0"/>
          </a:p>
          <a:p>
            <a:r>
              <a:rPr lang="en-US" sz="1800" b="1" i="1" dirty="0"/>
              <a:t>I see you. You see me. We see each other. Open up. Feel the world’s pain. Move our feet. </a:t>
            </a:r>
          </a:p>
        </p:txBody>
      </p:sp>
      <p:pic>
        <p:nvPicPr>
          <p:cNvPr id="6" name="Picture 5">
            <a:extLst>
              <a:ext uri="{FF2B5EF4-FFF2-40B4-BE49-F238E27FC236}">
                <a16:creationId xmlns:a16="http://schemas.microsoft.com/office/drawing/2014/main" id="{05F2A358-12E9-564D-B7E7-324972582818}"/>
              </a:ext>
            </a:extLst>
          </p:cNvPr>
          <p:cNvPicPr>
            <a:picLocks noChangeAspect="1"/>
          </p:cNvPicPr>
          <p:nvPr/>
        </p:nvPicPr>
        <p:blipFill rotWithShape="1">
          <a:blip r:embed="rId7"/>
          <a:srcRect l="12327" t="6386" r="13194"/>
          <a:stretch/>
        </p:blipFill>
        <p:spPr>
          <a:xfrm>
            <a:off x="1656315" y="4927381"/>
            <a:ext cx="2086276" cy="1757190"/>
          </a:xfrm>
          <a:prstGeom prst="rect">
            <a:avLst/>
          </a:prstGeom>
        </p:spPr>
      </p:pic>
    </p:spTree>
    <p:extLst>
      <p:ext uri="{BB962C8B-B14F-4D97-AF65-F5344CB8AC3E}">
        <p14:creationId xmlns:p14="http://schemas.microsoft.com/office/powerpoint/2010/main" val="361280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41ED840-6F1E-5E46-AA17-9705A1A21B18}"/>
              </a:ext>
            </a:extLst>
          </p:cNvPr>
          <p:cNvGraphicFramePr>
            <a:graphicFrameLocks/>
          </p:cNvGraphicFramePr>
          <p:nvPr/>
        </p:nvGraphicFramePr>
        <p:xfrm>
          <a:off x="-1994541" y="349161"/>
          <a:ext cx="9387989" cy="4578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4B5DF04-D6AD-724C-B738-AE8B959CA14A}"/>
              </a:ext>
            </a:extLst>
          </p:cNvPr>
          <p:cNvPicPr>
            <a:picLocks noChangeAspect="1"/>
          </p:cNvPicPr>
          <p:nvPr/>
        </p:nvPicPr>
        <p:blipFill>
          <a:blip r:embed="rId7"/>
          <a:stretch>
            <a:fillRect/>
          </a:stretch>
        </p:blipFill>
        <p:spPr>
          <a:xfrm>
            <a:off x="5799506" y="1237974"/>
            <a:ext cx="5080000" cy="5080000"/>
          </a:xfrm>
          <a:prstGeom prst="rect">
            <a:avLst/>
          </a:prstGeom>
        </p:spPr>
      </p:pic>
    </p:spTree>
    <p:extLst>
      <p:ext uri="{BB962C8B-B14F-4D97-AF65-F5344CB8AC3E}">
        <p14:creationId xmlns:p14="http://schemas.microsoft.com/office/powerpoint/2010/main" val="23228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EEF83-A0DC-734A-A13D-E58D2B77608F}"/>
              </a:ext>
            </a:extLst>
          </p:cNvPr>
          <p:cNvSpPr>
            <a:spLocks noGrp="1"/>
          </p:cNvSpPr>
          <p:nvPr>
            <p:ph type="title"/>
          </p:nvPr>
        </p:nvSpPr>
        <p:spPr/>
        <p:txBody>
          <a:bodyPr/>
          <a:lstStyle/>
          <a:p>
            <a:r>
              <a:rPr lang="en-US" dirty="0"/>
              <a:t>Q+A </a:t>
            </a:r>
          </a:p>
        </p:txBody>
      </p:sp>
      <p:sp>
        <p:nvSpPr>
          <p:cNvPr id="3" name="Content Placeholder 2">
            <a:extLst>
              <a:ext uri="{FF2B5EF4-FFF2-40B4-BE49-F238E27FC236}">
                <a16:creationId xmlns:a16="http://schemas.microsoft.com/office/drawing/2014/main" id="{3DEF773B-EA64-6C49-86E2-4926925134F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58582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CF91C-E2F5-9248-BD76-E2408DD1778C}"/>
              </a:ext>
            </a:extLst>
          </p:cNvPr>
          <p:cNvSpPr>
            <a:spLocks noGrp="1"/>
          </p:cNvSpPr>
          <p:nvPr>
            <p:ph type="title"/>
          </p:nvPr>
        </p:nvSpPr>
        <p:spPr/>
        <p:txBody>
          <a:bodyPr/>
          <a:lstStyle/>
          <a:p>
            <a:r>
              <a:rPr lang="en-US" dirty="0"/>
              <a:t>Inspiration</a:t>
            </a:r>
          </a:p>
        </p:txBody>
      </p:sp>
      <p:sp>
        <p:nvSpPr>
          <p:cNvPr id="3" name="Content Placeholder 2">
            <a:extLst>
              <a:ext uri="{FF2B5EF4-FFF2-40B4-BE49-F238E27FC236}">
                <a16:creationId xmlns:a16="http://schemas.microsoft.com/office/drawing/2014/main" id="{121E6DC2-9BCB-4E4E-8A31-F0BC3D3359D0}"/>
              </a:ext>
            </a:extLst>
          </p:cNvPr>
          <p:cNvSpPr>
            <a:spLocks noGrp="1"/>
          </p:cNvSpPr>
          <p:nvPr>
            <p:ph idx="1"/>
          </p:nvPr>
        </p:nvSpPr>
        <p:spPr>
          <a:xfrm>
            <a:off x="506154" y="2043588"/>
            <a:ext cx="4245160" cy="4195481"/>
          </a:xfrm>
        </p:spPr>
        <p:txBody>
          <a:bodyPr/>
          <a:lstStyle/>
          <a:p>
            <a:r>
              <a:rPr lang="en-US" dirty="0"/>
              <a:t>May we all seek to embrace all that our (public and private) history teaches us</a:t>
            </a:r>
          </a:p>
          <a:p>
            <a:endParaRPr lang="en-US" dirty="0"/>
          </a:p>
          <a:p>
            <a:r>
              <a:rPr lang="en-US" dirty="0"/>
              <a:t>And continue to move our feet toward what matters</a:t>
            </a:r>
          </a:p>
        </p:txBody>
      </p:sp>
      <p:pic>
        <p:nvPicPr>
          <p:cNvPr id="4" name="Picture 3">
            <a:extLst>
              <a:ext uri="{FF2B5EF4-FFF2-40B4-BE49-F238E27FC236}">
                <a16:creationId xmlns:a16="http://schemas.microsoft.com/office/drawing/2014/main" id="{6367349B-9B84-2842-828E-25A49C82337D}"/>
              </a:ext>
            </a:extLst>
          </p:cNvPr>
          <p:cNvPicPr>
            <a:picLocks noChangeAspect="1"/>
          </p:cNvPicPr>
          <p:nvPr/>
        </p:nvPicPr>
        <p:blipFill rotWithShape="1">
          <a:blip r:embed="rId2"/>
          <a:srcRect b="19359"/>
          <a:stretch/>
        </p:blipFill>
        <p:spPr>
          <a:xfrm>
            <a:off x="5348472" y="0"/>
            <a:ext cx="6748977" cy="6904653"/>
          </a:xfrm>
          <a:prstGeom prst="rect">
            <a:avLst/>
          </a:prstGeom>
        </p:spPr>
      </p:pic>
    </p:spTree>
    <p:extLst>
      <p:ext uri="{BB962C8B-B14F-4D97-AF65-F5344CB8AC3E}">
        <p14:creationId xmlns:p14="http://schemas.microsoft.com/office/powerpoint/2010/main" val="387621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D3AC-4A2F-614A-BCB0-36558DB73516}"/>
              </a:ext>
            </a:extLst>
          </p:cNvPr>
          <p:cNvSpPr>
            <a:spLocks noGrp="1"/>
          </p:cNvSpPr>
          <p:nvPr>
            <p:ph type="title"/>
          </p:nvPr>
        </p:nvSpPr>
        <p:spPr/>
        <p:txBody>
          <a:bodyPr/>
          <a:lstStyle/>
          <a:p>
            <a:r>
              <a:rPr lang="en-US" dirty="0"/>
              <a:t>What are your struggles?</a:t>
            </a:r>
          </a:p>
        </p:txBody>
      </p:sp>
      <p:sp>
        <p:nvSpPr>
          <p:cNvPr id="3" name="Content Placeholder 2">
            <a:extLst>
              <a:ext uri="{FF2B5EF4-FFF2-40B4-BE49-F238E27FC236}">
                <a16:creationId xmlns:a16="http://schemas.microsoft.com/office/drawing/2014/main" id="{6F338911-FEDF-D143-9793-A2F84D493275}"/>
              </a:ext>
            </a:extLst>
          </p:cNvPr>
          <p:cNvSpPr>
            <a:spLocks noGrp="1"/>
          </p:cNvSpPr>
          <p:nvPr>
            <p:ph idx="1"/>
          </p:nvPr>
        </p:nvSpPr>
        <p:spPr/>
        <p:txBody>
          <a:bodyPr/>
          <a:lstStyle/>
          <a:p>
            <a:r>
              <a:rPr lang="en-US" dirty="0"/>
              <a:t>Take a moment to do the POLL</a:t>
            </a:r>
          </a:p>
          <a:p>
            <a:endParaRPr lang="en-US" dirty="0"/>
          </a:p>
          <a:p>
            <a:r>
              <a:rPr lang="en-US" dirty="0"/>
              <a:t>Let’s discuss what gets in the way of being as ACT consistent as you would like to be</a:t>
            </a:r>
          </a:p>
        </p:txBody>
      </p:sp>
    </p:spTree>
    <p:extLst>
      <p:ext uri="{BB962C8B-B14F-4D97-AF65-F5344CB8AC3E}">
        <p14:creationId xmlns:p14="http://schemas.microsoft.com/office/powerpoint/2010/main" val="3364181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686D-8F7B-A64A-9C41-D979C4573AE9}"/>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7614DC10-9A3E-714D-80BC-99F5166468B1}"/>
              </a:ext>
            </a:extLst>
          </p:cNvPr>
          <p:cNvSpPr>
            <a:spLocks noGrp="1"/>
          </p:cNvSpPr>
          <p:nvPr>
            <p:ph idx="1"/>
          </p:nvPr>
        </p:nvSpPr>
        <p:spPr/>
        <p:txBody>
          <a:bodyPr/>
          <a:lstStyle/>
          <a:p>
            <a:r>
              <a:rPr lang="en-US" dirty="0">
                <a:hlinkClick r:id="rId2"/>
              </a:rPr>
              <a:t>Jennifer.plumb.Vilardaga@duke.edu</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037937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EF9ED-4957-9B42-939E-C8CFF4A030EB}"/>
              </a:ext>
            </a:extLst>
          </p:cNvPr>
          <p:cNvSpPr>
            <a:spLocks noGrp="1"/>
          </p:cNvSpPr>
          <p:nvPr>
            <p:ph type="title"/>
          </p:nvPr>
        </p:nvSpPr>
        <p:spPr/>
        <p:txBody>
          <a:bodyPr/>
          <a:lstStyle/>
          <a:p>
            <a:r>
              <a:rPr lang="en-US" dirty="0"/>
              <a:t>When we put aside the ACT Toolkit</a:t>
            </a:r>
          </a:p>
        </p:txBody>
      </p:sp>
      <p:sp>
        <p:nvSpPr>
          <p:cNvPr id="3" name="Content Placeholder 2">
            <a:extLst>
              <a:ext uri="{FF2B5EF4-FFF2-40B4-BE49-F238E27FC236}">
                <a16:creationId xmlns:a16="http://schemas.microsoft.com/office/drawing/2014/main" id="{B330A3AF-932C-6944-924E-C21A6F889120}"/>
              </a:ext>
            </a:extLst>
          </p:cNvPr>
          <p:cNvSpPr>
            <a:spLocks noGrp="1"/>
          </p:cNvSpPr>
          <p:nvPr>
            <p:ph idx="1"/>
          </p:nvPr>
        </p:nvSpPr>
        <p:spPr>
          <a:xfrm>
            <a:off x="646111" y="1853248"/>
            <a:ext cx="10305423" cy="4419961"/>
          </a:xfrm>
        </p:spPr>
        <p:txBody>
          <a:bodyPr>
            <a:normAutofit/>
          </a:bodyPr>
          <a:lstStyle/>
          <a:p>
            <a:r>
              <a:rPr lang="en-US" sz="2500" b="1" dirty="0"/>
              <a:t>At a technological level, </a:t>
            </a:r>
            <a:r>
              <a:rPr lang="en-US" sz="2500" dirty="0"/>
              <a:t>we often need to focus on techniques that address other issues than psychological flexibility for your client/stakeholder</a:t>
            </a:r>
          </a:p>
          <a:p>
            <a:endParaRPr lang="en-US" sz="3500" dirty="0"/>
          </a:p>
          <a:p>
            <a:endParaRPr lang="en-US" sz="2500" dirty="0"/>
          </a:p>
          <a:p>
            <a:endParaRPr lang="en-US" dirty="0"/>
          </a:p>
        </p:txBody>
      </p:sp>
    </p:spTree>
    <p:extLst>
      <p:ext uri="{BB962C8B-B14F-4D97-AF65-F5344CB8AC3E}">
        <p14:creationId xmlns:p14="http://schemas.microsoft.com/office/powerpoint/2010/main" val="326738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1931F6-27A6-A445-8C44-B9DB634044DA}"/>
              </a:ext>
            </a:extLst>
          </p:cNvPr>
          <p:cNvSpPr>
            <a:spLocks noGrp="1"/>
          </p:cNvSpPr>
          <p:nvPr>
            <p:ph idx="1"/>
          </p:nvPr>
        </p:nvSpPr>
        <p:spPr/>
        <p:txBody>
          <a:bodyPr/>
          <a:lstStyle/>
          <a:p>
            <a:r>
              <a:rPr lang="en-US" sz="2500" b="1" dirty="0"/>
              <a:t>At a philosophical level, we do not need to. </a:t>
            </a:r>
          </a:p>
          <a:p>
            <a:endParaRPr lang="en-US" sz="2500" b="1" dirty="0"/>
          </a:p>
          <a:p>
            <a:r>
              <a:rPr lang="en-US" sz="2500" dirty="0"/>
              <a:t>We will discuss today how to stay consistent with ACT at its core, and your values throughout your work</a:t>
            </a:r>
          </a:p>
          <a:p>
            <a:endParaRPr lang="en-US" dirty="0"/>
          </a:p>
        </p:txBody>
      </p:sp>
      <p:sp>
        <p:nvSpPr>
          <p:cNvPr id="4" name="Title 1">
            <a:extLst>
              <a:ext uri="{FF2B5EF4-FFF2-40B4-BE49-F238E27FC236}">
                <a16:creationId xmlns:a16="http://schemas.microsoft.com/office/drawing/2014/main" id="{3B3EA213-4EEF-7C45-98F7-96AB087660F8}"/>
              </a:ext>
            </a:extLst>
          </p:cNvPr>
          <p:cNvSpPr>
            <a:spLocks noGrp="1"/>
          </p:cNvSpPr>
          <p:nvPr>
            <p:ph type="title"/>
          </p:nvPr>
        </p:nvSpPr>
        <p:spPr/>
        <p:txBody>
          <a:bodyPr/>
          <a:lstStyle/>
          <a:p>
            <a:r>
              <a:rPr lang="en-US" dirty="0"/>
              <a:t>When we put aside the ACT Toolkit</a:t>
            </a:r>
          </a:p>
        </p:txBody>
      </p:sp>
    </p:spTree>
    <p:extLst>
      <p:ext uri="{BB962C8B-B14F-4D97-AF65-F5344CB8AC3E}">
        <p14:creationId xmlns:p14="http://schemas.microsoft.com/office/powerpoint/2010/main" val="4096806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72E0-A335-924A-AF4D-D39D04594EC0}"/>
              </a:ext>
            </a:extLst>
          </p:cNvPr>
          <p:cNvSpPr>
            <a:spLocks noGrp="1"/>
          </p:cNvSpPr>
          <p:nvPr>
            <p:ph type="title"/>
          </p:nvPr>
        </p:nvSpPr>
        <p:spPr/>
        <p:txBody>
          <a:bodyPr/>
          <a:lstStyle/>
          <a:p>
            <a:r>
              <a:rPr lang="en-US" dirty="0"/>
              <a:t>Contextual Behavioral Science</a:t>
            </a:r>
          </a:p>
        </p:txBody>
      </p:sp>
      <p:sp>
        <p:nvSpPr>
          <p:cNvPr id="3" name="Content Placeholder 2">
            <a:extLst>
              <a:ext uri="{FF2B5EF4-FFF2-40B4-BE49-F238E27FC236}">
                <a16:creationId xmlns:a16="http://schemas.microsoft.com/office/drawing/2014/main" id="{B924D65A-DDF8-C141-9E11-573B64A1BDC4}"/>
              </a:ext>
            </a:extLst>
          </p:cNvPr>
          <p:cNvSpPr>
            <a:spLocks noGrp="1"/>
          </p:cNvSpPr>
          <p:nvPr>
            <p:ph idx="1"/>
          </p:nvPr>
        </p:nvSpPr>
        <p:spPr>
          <a:xfrm>
            <a:off x="1103312" y="1734208"/>
            <a:ext cx="8946541" cy="4514192"/>
          </a:xfrm>
        </p:spPr>
        <p:txBody>
          <a:bodyPr/>
          <a:lstStyle/>
          <a:p>
            <a:pPr marL="0" indent="0">
              <a:buNone/>
            </a:pPr>
            <a:r>
              <a:rPr lang="en-US" dirty="0"/>
              <a:t>For the </a:t>
            </a:r>
            <a:r>
              <a:rPr lang="en-US" dirty="0" err="1"/>
              <a:t>contextualist</a:t>
            </a:r>
            <a:r>
              <a:rPr lang="en-US" dirty="0"/>
              <a:t>, </a:t>
            </a:r>
          </a:p>
          <a:p>
            <a:pPr marL="0" indent="0">
              <a:buNone/>
            </a:pPr>
            <a:endParaRPr lang="en-US" dirty="0"/>
          </a:p>
          <a:p>
            <a:pPr marL="0" indent="0">
              <a:buNone/>
            </a:pPr>
            <a:r>
              <a:rPr lang="en-US" dirty="0"/>
              <a:t>ideas are verified by human experiences, </a:t>
            </a:r>
          </a:p>
          <a:p>
            <a:pPr marL="0" indent="0">
              <a:buNone/>
            </a:pPr>
            <a:endParaRPr lang="en-US" dirty="0"/>
          </a:p>
          <a:p>
            <a:pPr marL="0" indent="0">
              <a:buNone/>
            </a:pPr>
            <a:r>
              <a:rPr lang="en-US" dirty="0"/>
              <a:t>with an idea’s "meaning" essentially defined by its practical consequences, </a:t>
            </a:r>
          </a:p>
          <a:p>
            <a:pPr marL="0" indent="0">
              <a:buNone/>
            </a:pPr>
            <a:endParaRPr lang="en-US" dirty="0"/>
          </a:p>
          <a:p>
            <a:pPr marL="0" indent="0">
              <a:buNone/>
            </a:pPr>
            <a:r>
              <a:rPr lang="en-US" dirty="0"/>
              <a:t>and its "truth" by the degree to which those </a:t>
            </a:r>
            <a:r>
              <a:rPr lang="en-US" b="1" dirty="0"/>
              <a:t>consequences reflect successful action</a:t>
            </a:r>
            <a:r>
              <a:rPr lang="en-US" dirty="0"/>
              <a:t>.</a:t>
            </a:r>
          </a:p>
        </p:txBody>
      </p:sp>
    </p:spTree>
    <p:extLst>
      <p:ext uri="{BB962C8B-B14F-4D97-AF65-F5344CB8AC3E}">
        <p14:creationId xmlns:p14="http://schemas.microsoft.com/office/powerpoint/2010/main" val="394055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54" y="207469"/>
            <a:ext cx="9797911" cy="785099"/>
          </a:xfrm>
        </p:spPr>
        <p:txBody>
          <a:bodyPr>
            <a:noAutofit/>
          </a:bodyPr>
          <a:lstStyle/>
          <a:p>
            <a:r>
              <a:rPr lang="en-US" sz="3100" dirty="0"/>
              <a:t>Parallel Process – ABCs of Case Conceptualization </a:t>
            </a:r>
          </a:p>
        </p:txBody>
      </p:sp>
      <p:sp>
        <p:nvSpPr>
          <p:cNvPr id="23" name="Content Placeholder 2"/>
          <p:cNvSpPr>
            <a:spLocks noGrp="1"/>
          </p:cNvSpPr>
          <p:nvPr>
            <p:ph idx="1"/>
          </p:nvPr>
        </p:nvSpPr>
        <p:spPr>
          <a:xfrm>
            <a:off x="363557" y="5513294"/>
            <a:ext cx="11435508" cy="1075765"/>
          </a:xfrm>
        </p:spPr>
        <p:txBody>
          <a:bodyPr>
            <a:normAutofit fontScale="92500" lnSpcReduction="20000"/>
          </a:bodyPr>
          <a:lstStyle/>
          <a:p>
            <a:pPr algn="ctr">
              <a:buNone/>
            </a:pPr>
            <a:r>
              <a:rPr lang="en-US" sz="2471" dirty="0"/>
              <a:t>Asking these questions helps build a functional analysis </a:t>
            </a:r>
          </a:p>
          <a:p>
            <a:pPr algn="ctr">
              <a:buNone/>
            </a:pPr>
            <a:r>
              <a:rPr lang="en-US" sz="2471" dirty="0"/>
              <a:t>With our clients (help them learn this skill), and with ourselves behaving in the room</a:t>
            </a:r>
          </a:p>
          <a:p>
            <a:pPr algn="ctr">
              <a:buNone/>
            </a:pPr>
            <a:endParaRPr lang="en-US" sz="2471" dirty="0"/>
          </a:p>
        </p:txBody>
      </p:sp>
      <p:grpSp>
        <p:nvGrpSpPr>
          <p:cNvPr id="22" name="Group 21"/>
          <p:cNvGrpSpPr/>
          <p:nvPr/>
        </p:nvGrpSpPr>
        <p:grpSpPr>
          <a:xfrm>
            <a:off x="1488438" y="1782902"/>
            <a:ext cx="8001000" cy="3538569"/>
            <a:chOff x="762000" y="3048000"/>
            <a:chExt cx="8839200" cy="3733800"/>
          </a:xfrm>
        </p:grpSpPr>
        <p:sp>
          <p:nvSpPr>
            <p:cNvPr id="8" name="Rounded Rectangle 7"/>
            <p:cNvSpPr/>
            <p:nvPr/>
          </p:nvSpPr>
          <p:spPr>
            <a:xfrm>
              <a:off x="762000" y="3962400"/>
              <a:ext cx="2286000" cy="2819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41" dirty="0">
                  <a:solidFill>
                    <a:schemeClr val="tx1"/>
                  </a:solidFill>
                </a:rPr>
                <a:t>External Event</a:t>
              </a:r>
            </a:p>
            <a:p>
              <a:endParaRPr lang="en-US" sz="1941" dirty="0">
                <a:solidFill>
                  <a:schemeClr val="tx1"/>
                </a:solidFill>
              </a:endParaRPr>
            </a:p>
            <a:p>
              <a:r>
                <a:rPr lang="en-US" sz="1941" dirty="0">
                  <a:solidFill>
                    <a:schemeClr val="tx1"/>
                  </a:solidFill>
                </a:rPr>
                <a:t>Private Experience</a:t>
              </a:r>
            </a:p>
            <a:p>
              <a:r>
                <a:rPr lang="en-US" sz="1941" dirty="0">
                  <a:solidFill>
                    <a:schemeClr val="tx1"/>
                  </a:solidFill>
                </a:rPr>
                <a:t>(memory, thought, feeling)</a:t>
              </a:r>
            </a:p>
          </p:txBody>
        </p:sp>
        <p:sp>
          <p:nvSpPr>
            <p:cNvPr id="12" name="Rounded Rectangle 11"/>
            <p:cNvSpPr/>
            <p:nvPr/>
          </p:nvSpPr>
          <p:spPr>
            <a:xfrm>
              <a:off x="3810000" y="3962400"/>
              <a:ext cx="2362200" cy="2819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41" b="1" dirty="0">
                  <a:solidFill>
                    <a:schemeClr val="tx1"/>
                  </a:solidFill>
                </a:rPr>
                <a:t>Approach</a:t>
              </a:r>
            </a:p>
            <a:p>
              <a:endParaRPr lang="en-US" sz="1941" b="1" dirty="0">
                <a:solidFill>
                  <a:schemeClr val="tx1"/>
                </a:solidFill>
              </a:endParaRPr>
            </a:p>
            <a:p>
              <a:r>
                <a:rPr lang="en-US" sz="1941" b="1" dirty="0">
                  <a:solidFill>
                    <a:schemeClr val="tx1"/>
                  </a:solidFill>
                </a:rPr>
                <a:t>Avoid/ Attempt to control</a:t>
              </a:r>
            </a:p>
            <a:p>
              <a:endParaRPr lang="en-US" sz="1941" dirty="0">
                <a:solidFill>
                  <a:schemeClr val="tx1"/>
                </a:solidFill>
              </a:endParaRPr>
            </a:p>
            <a:p>
              <a:r>
                <a:rPr lang="en-US" sz="1941" dirty="0">
                  <a:solidFill>
                    <a:schemeClr val="tx1"/>
                  </a:solidFill>
                </a:rPr>
                <a:t>Private</a:t>
              </a:r>
            </a:p>
            <a:p>
              <a:r>
                <a:rPr lang="en-US" sz="1941" dirty="0">
                  <a:solidFill>
                    <a:schemeClr val="tx1"/>
                  </a:solidFill>
                </a:rPr>
                <a:t>Public</a:t>
              </a:r>
            </a:p>
          </p:txBody>
        </p:sp>
        <p:sp>
          <p:nvSpPr>
            <p:cNvPr id="13" name="Rounded Rectangle 12"/>
            <p:cNvSpPr/>
            <p:nvPr/>
          </p:nvSpPr>
          <p:spPr>
            <a:xfrm>
              <a:off x="7010400" y="4014952"/>
              <a:ext cx="2590800" cy="27668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41" dirty="0">
                  <a:solidFill>
                    <a:schemeClr val="tx1"/>
                  </a:solidFill>
                </a:rPr>
                <a:t>AWAY from internal experience? </a:t>
              </a:r>
            </a:p>
            <a:p>
              <a:endParaRPr lang="en-US" sz="1941" dirty="0">
                <a:solidFill>
                  <a:schemeClr val="tx1"/>
                </a:solidFill>
              </a:endParaRPr>
            </a:p>
            <a:p>
              <a:r>
                <a:rPr lang="en-US" sz="1941" dirty="0">
                  <a:solidFill>
                    <a:schemeClr val="tx1"/>
                  </a:solidFill>
                </a:rPr>
                <a:t>Or TOWARD </a:t>
              </a:r>
              <a:r>
                <a:rPr lang="en-US" sz="1941" b="1" dirty="0">
                  <a:solidFill>
                    <a:schemeClr val="tx1"/>
                  </a:solidFill>
                </a:rPr>
                <a:t>meaningful living</a:t>
              </a:r>
              <a:r>
                <a:rPr lang="en-US" sz="1941" dirty="0">
                  <a:solidFill>
                    <a:schemeClr val="tx1"/>
                  </a:solidFill>
                </a:rPr>
                <a:t>?</a:t>
              </a:r>
              <a:endParaRPr lang="en-US" sz="1941" b="1" dirty="0">
                <a:solidFill>
                  <a:schemeClr val="tx1"/>
                </a:solidFill>
              </a:endParaRPr>
            </a:p>
          </p:txBody>
        </p:sp>
        <p:sp>
          <p:nvSpPr>
            <p:cNvPr id="18" name="Right Arrow 17"/>
            <p:cNvSpPr/>
            <p:nvPr/>
          </p:nvSpPr>
          <p:spPr>
            <a:xfrm>
              <a:off x="3048000" y="3048000"/>
              <a:ext cx="685800" cy="44741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Right Arrow 20"/>
            <p:cNvSpPr/>
            <p:nvPr/>
          </p:nvSpPr>
          <p:spPr>
            <a:xfrm>
              <a:off x="6324600" y="3048000"/>
              <a:ext cx="685800" cy="44741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14" name="Rounded Rectangle 13"/>
          <p:cNvSpPr/>
          <p:nvPr/>
        </p:nvSpPr>
        <p:spPr>
          <a:xfrm>
            <a:off x="997252" y="1344706"/>
            <a:ext cx="2525053" cy="11430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18" dirty="0">
                <a:solidFill>
                  <a:schemeClr val="bg1"/>
                </a:solidFill>
              </a:rPr>
              <a:t>A: Situation</a:t>
            </a:r>
            <a:endParaRPr lang="en-US" sz="1941" dirty="0">
              <a:solidFill>
                <a:schemeClr val="bg1"/>
              </a:solidFill>
            </a:endParaRPr>
          </a:p>
          <a:p>
            <a:pPr algn="ctr"/>
            <a:r>
              <a:rPr lang="en-US" sz="1941" i="1" dirty="0">
                <a:solidFill>
                  <a:schemeClr val="bg1"/>
                </a:solidFill>
              </a:rPr>
              <a:t>What did you notice?</a:t>
            </a:r>
            <a:endParaRPr lang="en-US" sz="1941" dirty="0">
              <a:solidFill>
                <a:schemeClr val="bg1"/>
              </a:solidFill>
            </a:endParaRPr>
          </a:p>
        </p:txBody>
      </p:sp>
      <p:sp>
        <p:nvSpPr>
          <p:cNvPr id="15" name="Rounded Rectangle 14"/>
          <p:cNvSpPr/>
          <p:nvPr/>
        </p:nvSpPr>
        <p:spPr>
          <a:xfrm>
            <a:off x="4212047" y="1344706"/>
            <a:ext cx="2207172" cy="1143000"/>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18" dirty="0"/>
              <a:t>B: Response</a:t>
            </a:r>
          </a:p>
          <a:p>
            <a:pPr algn="ctr"/>
            <a:r>
              <a:rPr lang="en-US" sz="1941" i="1" dirty="0"/>
              <a:t>What did you do?</a:t>
            </a:r>
          </a:p>
        </p:txBody>
      </p:sp>
      <p:sp>
        <p:nvSpPr>
          <p:cNvPr id="16" name="Rounded Rectangle 15"/>
          <p:cNvSpPr/>
          <p:nvPr/>
        </p:nvSpPr>
        <p:spPr>
          <a:xfrm>
            <a:off x="7169821" y="1344706"/>
            <a:ext cx="2602140" cy="1143000"/>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18" dirty="0"/>
              <a:t>C: Consequence</a:t>
            </a:r>
          </a:p>
          <a:p>
            <a:pPr algn="ctr"/>
            <a:r>
              <a:rPr lang="en-US" sz="2118" i="1" dirty="0"/>
              <a:t>How did it work?</a:t>
            </a:r>
          </a:p>
        </p:txBody>
      </p:sp>
    </p:spTree>
    <p:extLst>
      <p:ext uri="{BB962C8B-B14F-4D97-AF65-F5344CB8AC3E}">
        <p14:creationId xmlns:p14="http://schemas.microsoft.com/office/powerpoint/2010/main" val="141784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1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{F5DD919B-973A-DE40-B11F-2D4C5BB0C8A0}tf10001062</Template>
  <TotalTime>1680</TotalTime>
  <Words>3139</Words>
  <Application>Microsoft Macintosh PowerPoint</Application>
  <PresentationFormat>Widescreen</PresentationFormat>
  <Paragraphs>386</Paragraphs>
  <Slides>50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Cabin</vt:lpstr>
      <vt:lpstr>Calibri</vt:lpstr>
      <vt:lpstr>Century Gothic</vt:lpstr>
      <vt:lpstr>Rockwell</vt:lpstr>
      <vt:lpstr>Wingdings 3</vt:lpstr>
      <vt:lpstr>Ion</vt:lpstr>
      <vt:lpstr>Being ACT at Every Step: Weaving What Matters into Your Work in Complex Clinical Situations </vt:lpstr>
      <vt:lpstr>Yay for Global Connectivity!  </vt:lpstr>
      <vt:lpstr>Embracing the ZOOM</vt:lpstr>
      <vt:lpstr>Embracing the ZOOM</vt:lpstr>
      <vt:lpstr>What are your struggles?</vt:lpstr>
      <vt:lpstr>When we put aside the ACT Toolkit</vt:lpstr>
      <vt:lpstr>When we put aside the ACT Toolkit</vt:lpstr>
      <vt:lpstr>Contextual Behavioral Science</vt:lpstr>
      <vt:lpstr>Parallel Process – ABCs of Case Conceptualization </vt:lpstr>
      <vt:lpstr>Model of Intervention:   Open (Acceptance, Defusion)  Aware (Present moment, Self)  Active (Values, Commitment) </vt:lpstr>
      <vt:lpstr>In other words…</vt:lpstr>
      <vt:lpstr>Authoring &amp; Amplifying Values</vt:lpstr>
      <vt:lpstr>PowerPoint Presentation</vt:lpstr>
      <vt:lpstr>Valued action as an imperfect, ongoing process</vt:lpstr>
      <vt:lpstr>Valued action as an imperfect, ongoing process</vt:lpstr>
      <vt:lpstr>Self compassion </vt:lpstr>
      <vt:lpstr>Willingness as self-compassion</vt:lpstr>
      <vt:lpstr>Clinical Challenge: Client Resource Issues</vt:lpstr>
      <vt:lpstr>ACT Consistent Case Management</vt:lpstr>
      <vt:lpstr>ACT stance on addressing resource issues</vt:lpstr>
      <vt:lpstr>Client is in unstable housing and needs financial support.  </vt:lpstr>
      <vt:lpstr>ACT consistent boundaries</vt:lpstr>
      <vt:lpstr>A client you have met once returns for second visit. </vt:lpstr>
      <vt:lpstr>A client you have met once returns for second visit. </vt:lpstr>
      <vt:lpstr>Clinical Challenge: Client Safety</vt:lpstr>
      <vt:lpstr>Clinical Challenge: Client Safety</vt:lpstr>
      <vt:lpstr>Clinical Challenge: Client Safety</vt:lpstr>
      <vt:lpstr>ACT is compatible with other evidence-based suicide management strategies </vt:lpstr>
      <vt:lpstr>PowerPoint Presentation</vt:lpstr>
      <vt:lpstr>PowerPoint Presentation</vt:lpstr>
      <vt:lpstr>SSF- Initial Session part 2</vt:lpstr>
      <vt:lpstr>PowerPoint Presentation</vt:lpstr>
      <vt:lpstr>A Note on Violent Ideation</vt:lpstr>
      <vt:lpstr>SAFETY PLANNING tips</vt:lpstr>
      <vt:lpstr>Clinical Challenge: Institutional Requirements  </vt:lpstr>
      <vt:lpstr>Models inconsistent in theory or goal</vt:lpstr>
      <vt:lpstr>Clinical Challenge: Institutional Requirements  </vt:lpstr>
      <vt:lpstr>Clinical Challenge: Institutional Requirements  </vt:lpstr>
      <vt:lpstr>Turning energy from struggle to purpose – in our pain we find our values</vt:lpstr>
      <vt:lpstr>Clinical Challenge: Burnout </vt:lpstr>
      <vt:lpstr>Clinical Challenge: Burnout</vt:lpstr>
      <vt:lpstr>Clinical Challenge: Burnout</vt:lpstr>
      <vt:lpstr>PowerPoint Presentation</vt:lpstr>
      <vt:lpstr>PowerPoint Presentation</vt:lpstr>
      <vt:lpstr>PowerPoint Presentation</vt:lpstr>
      <vt:lpstr>PowerPoint Presentation</vt:lpstr>
      <vt:lpstr>PowerPoint Presentation</vt:lpstr>
      <vt:lpstr>Q+A </vt:lpstr>
      <vt:lpstr>Inspiration</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ACT at Every Step: Weaving What Matters into Your Work in Complex Clinical Situations </dc:title>
  <dc:creator>Dr Jennifer Plumb Vilardaga, Ph.D.</dc:creator>
  <cp:lastModifiedBy>Dr Jennifer Plumb Vilardaga, Ph.D.</cp:lastModifiedBy>
  <cp:revision>63</cp:revision>
  <dcterms:created xsi:type="dcterms:W3CDTF">2020-07-08T16:25:14Z</dcterms:created>
  <dcterms:modified xsi:type="dcterms:W3CDTF">2020-07-16T13:46:55Z</dcterms:modified>
</cp:coreProperties>
</file>